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5"/>
  </p:sldMasterIdLst>
  <p:notesMasterIdLst>
    <p:notesMasterId r:id="rId20"/>
  </p:notesMasterIdLst>
  <p:handoutMasterIdLst>
    <p:handoutMasterId r:id="rId21"/>
  </p:handoutMasterIdLst>
  <p:sldIdLst>
    <p:sldId id="262" r:id="rId6"/>
    <p:sldId id="263" r:id="rId7"/>
    <p:sldId id="277" r:id="rId8"/>
    <p:sldId id="290" r:id="rId9"/>
    <p:sldId id="295" r:id="rId10"/>
    <p:sldId id="294" r:id="rId11"/>
    <p:sldId id="296" r:id="rId12"/>
    <p:sldId id="292" r:id="rId13"/>
    <p:sldId id="285" r:id="rId14"/>
    <p:sldId id="288" r:id="rId15"/>
    <p:sldId id="287" r:id="rId16"/>
    <p:sldId id="289" r:id="rId17"/>
    <p:sldId id="298" r:id="rId18"/>
    <p:sldId id="264" r:id="rId19"/>
  </p:sldIdLst>
  <p:sldSz cx="9144000" cy="6858000" type="screen4x3"/>
  <p:notesSz cx="6858000" cy="9144000"/>
  <p:custDataLst>
    <p:custData r:id="rId4"/>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8E6B4A-44F7-9F65-BC4E-3C7A0DC4754C}" name="ALBERTO MARTINI" initials="AM" userId="S::alberto.martini2@studbocconi.it::3ed914bc-2bb6-4eb0-a778-96a70b8f76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17A"/>
    <a:srgbClr val="000000"/>
    <a:srgbClr val="DBEDDF"/>
    <a:srgbClr val="90CF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2367C-1751-487E-965E-924C6029B542}" v="30" dt="2022-12-15T11:37:54.929"/>
    <p1510:client id="{6CCAC902-0B31-4AE3-9F04-AF3B49BCB1D7}" v="13" dt="2022-12-15T11:38:06.277"/>
    <p1510:client id="{7F804EC4-FFA6-495F-9B8D-FBF87D0EE742}" v="2" dt="2022-12-22T13:43:58.321"/>
    <p1510:client id="{8AE3245A-0CFF-463F-8707-8D1FF9601A9F}" v="6" dt="2022-12-15T08:36:22.455"/>
    <p1510:client id="{DDCB407A-51A2-48D8-8747-EAECDB16F46F}" v="32" dt="2023-01-05T17:14:12.660"/>
    <p1510:client id="{EE5C0915-51FC-4003-AD17-011800316A03}" v="21" dt="2023-01-11T09:40:10.956"/>
  </p1510:revLst>
</p1510:revInfo>
</file>

<file path=ppt/tableStyles.xml><?xml version="1.0" encoding="utf-8"?>
<a:tblStyleLst xmlns:a="http://schemas.openxmlformats.org/drawingml/2006/main" def="{5C22544A-7EE6-4342-B048-85BDC9FD1C3A}">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5348727-C9FE-E64F-A81C-9DEE64F267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06D44375-F91C-834A-A7F4-BA86F7E73A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0C3EDA-9C4A-414C-B7D2-B1D7C75509DA}" type="datetimeFigureOut">
              <a:rPr lang="it-IT" smtClean="0"/>
              <a:t>11/01/2023</a:t>
            </a:fld>
            <a:endParaRPr lang="it-IT"/>
          </a:p>
        </p:txBody>
      </p:sp>
      <p:sp>
        <p:nvSpPr>
          <p:cNvPr id="4" name="Segnaposto piè di pagina 3">
            <a:extLst>
              <a:ext uri="{FF2B5EF4-FFF2-40B4-BE49-F238E27FC236}">
                <a16:creationId xmlns:a16="http://schemas.microsoft.com/office/drawing/2014/main" id="{3F444573-BAEA-6E49-8785-FA6AE35F3B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879E5DD-0447-AB4A-91B6-83004D40C3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08D06E-E35A-0643-A4E3-A372630BD20A}" type="slidenum">
              <a:rPr lang="it-IT" smtClean="0"/>
              <a:t>‹N›</a:t>
            </a:fld>
            <a:endParaRPr lang="it-IT"/>
          </a:p>
        </p:txBody>
      </p:sp>
    </p:spTree>
    <p:extLst>
      <p:ext uri="{BB962C8B-B14F-4D97-AF65-F5344CB8AC3E}">
        <p14:creationId xmlns:p14="http://schemas.microsoft.com/office/powerpoint/2010/main" val="3145336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9DE36-0175-487E-BC94-E3C0A6B5505F}" type="datetimeFigureOut">
              <a:rPr lang="en-US" smtClean="0"/>
              <a:t>1/11/2023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2B177-84A9-492E-B970-24260DFF3718}" type="slidenum">
              <a:rPr lang="en-US" smtClean="0"/>
              <a:t>‹N›</a:t>
            </a:fld>
            <a:endParaRPr lang="en-US"/>
          </a:p>
        </p:txBody>
      </p:sp>
    </p:spTree>
    <p:extLst>
      <p:ext uri="{BB962C8B-B14F-4D97-AF65-F5344CB8AC3E}">
        <p14:creationId xmlns:p14="http://schemas.microsoft.com/office/powerpoint/2010/main" val="165105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instagram.com/bocconistudentsfintechsociety/" TargetMode="External"/><Relationship Id="rId7" Type="http://schemas.openxmlformats.org/officeDocument/2006/relationships/hyperlink" Target="http://www.bsfintechsociety.com/"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hyperlink" Target="https://www.bsfintechsociety.com/" TargetMode="External"/><Relationship Id="rId11" Type="http://schemas.openxmlformats.org/officeDocument/2006/relationships/image" Target="../media/image3.tiff"/><Relationship Id="rId5" Type="http://schemas.openxmlformats.org/officeDocument/2006/relationships/hyperlink" Target="https://www.linkedin.com/company/bsfintechsociety/" TargetMode="Externa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hyperlink" Target="mailto:as.bsfintechsociety@unibocconi.it"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1" name="Picture 10" descr="A picture containing building, stadium, spaghetti junction, colonnade&#10;&#10;Description automatically generated">
            <a:extLst>
              <a:ext uri="{FF2B5EF4-FFF2-40B4-BE49-F238E27FC236}">
                <a16:creationId xmlns:a16="http://schemas.microsoft.com/office/drawing/2014/main" id="{692E213D-91EC-48F2-BC67-1500BB9D9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0" cy="6857998"/>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8642B63-6BE0-4AE6-B66C-EEB4E381A980}" type="datetime4">
              <a:rPr lang="en-US" smtClean="0"/>
              <a:pPr/>
              <a:t>January 11, 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30EA680-D336-4FF7-8B7A-9848BB0A1C32}" type="slidenum">
              <a:rPr lang="en-US" smtClean="0"/>
              <a:pPr/>
              <a:t>‹N›</a:t>
            </a:fld>
            <a:endParaRPr lang="en-US"/>
          </a:p>
        </p:txBody>
      </p:sp>
      <p:sp>
        <p:nvSpPr>
          <p:cNvPr id="9" name="Rectangle 8">
            <a:extLst>
              <a:ext uri="{FF2B5EF4-FFF2-40B4-BE49-F238E27FC236}">
                <a16:creationId xmlns:a16="http://schemas.microsoft.com/office/drawing/2014/main" id="{9F5B5372-3DF2-4209-92D2-119050B50D1B}"/>
              </a:ext>
            </a:extLst>
          </p:cNvPr>
          <p:cNvSpPr/>
          <p:nvPr userDrawn="1"/>
        </p:nvSpPr>
        <p:spPr>
          <a:xfrm>
            <a:off x="2" y="1"/>
            <a:ext cx="9143998" cy="6857999"/>
          </a:xfrm>
          <a:prstGeom prst="rect">
            <a:avLst/>
          </a:prstGeom>
          <a:solidFill>
            <a:srgbClr val="00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None/>
            </a:pPr>
            <a:endParaRPr lang="en-GB" sz="3600">
              <a:solidFill>
                <a:schemeClr val="bg1"/>
              </a:solidFill>
              <a:ea typeface="Roboto"/>
              <a:cs typeface="Roboto"/>
              <a:sym typeface="Roboto"/>
            </a:endParaRPr>
          </a:p>
        </p:txBody>
      </p:sp>
      <p:sp>
        <p:nvSpPr>
          <p:cNvPr id="10" name="TextBox 9">
            <a:extLst>
              <a:ext uri="{FF2B5EF4-FFF2-40B4-BE49-F238E27FC236}">
                <a16:creationId xmlns:a16="http://schemas.microsoft.com/office/drawing/2014/main" id="{C6B4ABA9-0C0F-49A1-8DA2-6E75AC887514}"/>
              </a:ext>
            </a:extLst>
          </p:cNvPr>
          <p:cNvSpPr txBox="1"/>
          <p:nvPr userDrawn="1"/>
        </p:nvSpPr>
        <p:spPr>
          <a:xfrm>
            <a:off x="334943" y="917062"/>
            <a:ext cx="5596404" cy="1569660"/>
          </a:xfrm>
          <a:prstGeom prst="rect">
            <a:avLst/>
          </a:prstGeom>
          <a:noFill/>
        </p:spPr>
        <p:txBody>
          <a:bodyPr wrap="none" rtlCol="0">
            <a:spAutoFit/>
          </a:bodyPr>
          <a:lstStyle/>
          <a:p>
            <a:r>
              <a:rPr lang="en-US" sz="4800" b="1">
                <a:solidFill>
                  <a:schemeClr val="accent1"/>
                </a:solidFill>
                <a:latin typeface="Arial" panose="020B0604020202020204" pitchFamily="34" charset="0"/>
                <a:cs typeface="Arial" panose="020B0604020202020204" pitchFamily="34" charset="0"/>
              </a:rPr>
              <a:t>Bocconi Students </a:t>
            </a:r>
          </a:p>
          <a:p>
            <a:r>
              <a:rPr lang="en-US" sz="4800" b="1">
                <a:solidFill>
                  <a:schemeClr val="accent1"/>
                </a:solidFill>
                <a:latin typeface="Arial" panose="020B0604020202020204" pitchFamily="34" charset="0"/>
                <a:cs typeface="Arial" panose="020B0604020202020204" pitchFamily="34" charset="0"/>
              </a:rPr>
              <a:t>Fintech Society</a:t>
            </a:r>
            <a:endParaRPr lang="en-CH" sz="4800" b="1">
              <a:solidFill>
                <a:schemeClr val="accent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BF8CB50-C483-4EEB-99FF-01A56CA20B83}"/>
              </a:ext>
            </a:extLst>
          </p:cNvPr>
          <p:cNvSpPr txBox="1"/>
          <p:nvPr userDrawn="1"/>
        </p:nvSpPr>
        <p:spPr>
          <a:xfrm>
            <a:off x="5540233" y="6216028"/>
            <a:ext cx="3121304"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www.bsfintechsociety.com</a:t>
            </a:r>
            <a:endParaRPr lang="en-CH" b="1">
              <a:solidFill>
                <a:schemeClr val="accent1"/>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95F5D2D1-C348-4FF6-B5B3-C53D99B9A275}"/>
              </a:ext>
            </a:extLst>
          </p:cNvPr>
          <p:cNvSpPr>
            <a:spLocks noGrp="1"/>
          </p:cNvSpPr>
          <p:nvPr>
            <p:ph type="body" sz="quarter" idx="13" hasCustomPrompt="1"/>
          </p:nvPr>
        </p:nvSpPr>
        <p:spPr>
          <a:xfrm>
            <a:off x="357188" y="2500313"/>
            <a:ext cx="5586412" cy="648468"/>
          </a:xfrm>
        </p:spPr>
        <p:txBody>
          <a:bodyPr>
            <a:normAutofit/>
          </a:bodyPr>
          <a:lstStyle>
            <a:lvl1pPr marL="0" indent="0">
              <a:buNone/>
              <a:defRPr sz="1800" b="1">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xxx</a:t>
            </a:r>
            <a:endParaRPr lang="en-CH"/>
          </a:p>
        </p:txBody>
      </p:sp>
      <p:pic>
        <p:nvPicPr>
          <p:cNvPr id="2" name="Immagine 1">
            <a:extLst>
              <a:ext uri="{FF2B5EF4-FFF2-40B4-BE49-F238E27FC236}">
                <a16:creationId xmlns:a16="http://schemas.microsoft.com/office/drawing/2014/main" id="{C83F8B14-51DA-C14C-BAB3-E1AB0AF94E6C}"/>
              </a:ext>
            </a:extLst>
          </p:cNvPr>
          <p:cNvPicPr>
            <a:picLocks noChangeAspect="1"/>
          </p:cNvPicPr>
          <p:nvPr userDrawn="1"/>
        </p:nvPicPr>
        <p:blipFill>
          <a:blip r:embed="rId3"/>
          <a:stretch>
            <a:fillRect/>
          </a:stretch>
        </p:blipFill>
        <p:spPr>
          <a:xfrm>
            <a:off x="7891065" y="301881"/>
            <a:ext cx="838001" cy="622515"/>
          </a:xfrm>
          <a:prstGeom prst="rect">
            <a:avLst/>
          </a:prstGeom>
        </p:spPr>
      </p:pic>
    </p:spTree>
    <p:extLst>
      <p:ext uri="{BB962C8B-B14F-4D97-AF65-F5344CB8AC3E}">
        <p14:creationId xmlns:p14="http://schemas.microsoft.com/office/powerpoint/2010/main" val="186695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95" y="365126"/>
            <a:ext cx="8429625" cy="744887"/>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hasCustomPrompt="1"/>
          </p:nvPr>
        </p:nvSpPr>
        <p:spPr>
          <a:xfrm>
            <a:off x="356695" y="1412834"/>
            <a:ext cx="8429625" cy="425450"/>
          </a:xfrm>
          <a:prstGeom prst="rect">
            <a:avLst/>
          </a:prstGeom>
        </p:spPr>
        <p:txBody>
          <a:bodyPr>
            <a:normAutofit/>
          </a:bodyPr>
          <a:lstStyle>
            <a:lvl1pPr marL="0" indent="0">
              <a:buNone/>
              <a:defRPr sz="1400" b="1">
                <a:solidFill>
                  <a:schemeClr val="tx2"/>
                </a:solidFill>
              </a:defRPr>
            </a:lvl1pPr>
          </a:lstStyle>
          <a:p>
            <a:pPr lvl="0"/>
            <a:r>
              <a:rPr lang="en-US"/>
              <a:t>Action Title</a:t>
            </a:r>
          </a:p>
        </p:txBody>
      </p:sp>
      <p:sp>
        <p:nvSpPr>
          <p:cNvPr id="4" name="Date Placeholder 3"/>
          <p:cNvSpPr>
            <a:spLocks noGrp="1"/>
          </p:cNvSpPr>
          <p:nvPr>
            <p:ph type="dt" sz="half" idx="10"/>
          </p:nvPr>
        </p:nvSpPr>
        <p:spPr/>
        <p:txBody>
          <a:bodyPr/>
          <a:lstStyle>
            <a:lvl1pPr>
              <a:defRPr>
                <a:solidFill>
                  <a:schemeClr val="tx1"/>
                </a:solidFill>
              </a:defRPr>
            </a:lvl1pPr>
          </a:lstStyle>
          <a:p>
            <a:fld id="{A724678A-2C78-4C99-9558-F73DE61A6501}" type="datetime4">
              <a:rPr lang="en-US" smtClean="0"/>
              <a:pPr/>
              <a:t>January 11, 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tx1"/>
                </a:solidFill>
              </a:defRPr>
            </a:lvl1pPr>
          </a:lstStyle>
          <a:p>
            <a:r>
              <a:rPr lang="en-US"/>
              <a:t>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‹N›</a:t>
            </a:fld>
            <a:endParaRPr lang="en-US"/>
          </a:p>
        </p:txBody>
      </p:sp>
      <p:sp>
        <p:nvSpPr>
          <p:cNvPr id="7" name="Text Placeholder 9">
            <a:extLst>
              <a:ext uri="{FF2B5EF4-FFF2-40B4-BE49-F238E27FC236}">
                <a16:creationId xmlns:a16="http://schemas.microsoft.com/office/drawing/2014/main" id="{29BF601D-D7F7-4932-9CA3-B6414B08BD5E}"/>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
        <p:nvSpPr>
          <p:cNvPr id="8" name="Content Placeholder 2">
            <a:extLst>
              <a:ext uri="{FF2B5EF4-FFF2-40B4-BE49-F238E27FC236}">
                <a16:creationId xmlns:a16="http://schemas.microsoft.com/office/drawing/2014/main" id="{C1FD82DF-12E1-41A2-8A73-E0015FE38055}"/>
              </a:ext>
            </a:extLst>
          </p:cNvPr>
          <p:cNvSpPr>
            <a:spLocks noGrp="1"/>
          </p:cNvSpPr>
          <p:nvPr>
            <p:ph idx="14" hasCustomPrompt="1"/>
          </p:nvPr>
        </p:nvSpPr>
        <p:spPr>
          <a:xfrm>
            <a:off x="356695" y="1928380"/>
            <a:ext cx="8429625" cy="3516786"/>
          </a:xfrm>
          <a:prstGeom prst="rect">
            <a:avLst/>
          </a:prstGeom>
        </p:spPr>
        <p:txBody>
          <a:bodyPr>
            <a:normAutofit/>
          </a:bodyPr>
          <a:lstStyle>
            <a:lvl1pPr marL="0" indent="0">
              <a:buNone/>
              <a:defRPr sz="1000">
                <a:solidFill>
                  <a:schemeClr val="tx1"/>
                </a:solidFill>
              </a:defRPr>
            </a:lvl1pPr>
          </a:lstStyle>
          <a:p>
            <a:pPr lvl="0"/>
            <a:r>
              <a:rPr lang="en-US"/>
              <a:t>Action Title</a:t>
            </a:r>
          </a:p>
        </p:txBody>
      </p:sp>
    </p:spTree>
    <p:extLst>
      <p:ext uri="{BB962C8B-B14F-4D97-AF65-F5344CB8AC3E}">
        <p14:creationId xmlns:p14="http://schemas.microsoft.com/office/powerpoint/2010/main" val="43230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7" y="365126"/>
            <a:ext cx="8429131" cy="744887"/>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357188" y="1415721"/>
            <a:ext cx="4157663" cy="4065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48" y="1415721"/>
            <a:ext cx="4157171" cy="4065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A680E-58DB-449A-8C5B-BA2A51ED3524}" type="datetime4">
              <a:rPr lang="en-US" smtClean="0"/>
              <a:t>January 11, 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
        <p:nvSpPr>
          <p:cNvPr id="8" name="Text Placeholder 9">
            <a:extLst>
              <a:ext uri="{FF2B5EF4-FFF2-40B4-BE49-F238E27FC236}">
                <a16:creationId xmlns:a16="http://schemas.microsoft.com/office/drawing/2014/main" id="{ED1741FC-D5B1-404F-AA76-697A1D9D80B5}"/>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289116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365126"/>
            <a:ext cx="8429132" cy="744887"/>
          </a:xfrm>
        </p:spPr>
        <p:txBody>
          <a:bodyPr/>
          <a:lstStyle>
            <a:lvl1pPr>
              <a:defRPr>
                <a:solidFill>
                  <a:schemeClr val="accent6"/>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77263E1A-5064-4E30-9425-D2978E4FCE49}" type="datetime4">
              <a:rPr lang="en-US" smtClean="0"/>
              <a:t>January 11, 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5" name="Slide Number Placeholder 4"/>
          <p:cNvSpPr>
            <a:spLocks noGrp="1"/>
          </p:cNvSpPr>
          <p:nvPr>
            <p:ph type="sldNum" sz="quarter" idx="12"/>
          </p:nvPr>
        </p:nvSpPr>
        <p:spPr/>
        <p:txBody>
          <a:bodyPr/>
          <a:lstStyle/>
          <a:p>
            <a:fld id="{330EA680-D336-4FF7-8B7A-9848BB0A1C32}" type="slidenum">
              <a:rPr lang="en-US" smtClean="0"/>
              <a:t>‹N›</a:t>
            </a:fld>
            <a:endParaRPr lang="en-US"/>
          </a:p>
        </p:txBody>
      </p:sp>
      <p:sp>
        <p:nvSpPr>
          <p:cNvPr id="6" name="Text Placeholder 9">
            <a:extLst>
              <a:ext uri="{FF2B5EF4-FFF2-40B4-BE49-F238E27FC236}">
                <a16:creationId xmlns:a16="http://schemas.microsoft.com/office/drawing/2014/main" id="{CBF97786-AF60-4C91-BB2D-01E9D18D90C6}"/>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393238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7188" y="1387365"/>
            <a:ext cx="3221831" cy="914401"/>
          </a:xfrm>
        </p:spPr>
        <p:txBody>
          <a:bodyPr anchor="b">
            <a:normAutofit/>
          </a:bodyPr>
          <a:lstStyle>
            <a:lvl1pPr>
              <a:defRPr sz="2800">
                <a:solidFill>
                  <a:schemeClr val="accent6"/>
                </a:solidFill>
              </a:defRPr>
            </a:lvl1pPr>
          </a:lstStyle>
          <a:p>
            <a:r>
              <a:rPr lang="en-US"/>
              <a:t>Click to edit Master title style</a:t>
            </a:r>
          </a:p>
        </p:txBody>
      </p:sp>
      <p:sp>
        <p:nvSpPr>
          <p:cNvPr id="3" name="Content Placeholder 2"/>
          <p:cNvSpPr>
            <a:spLocks noGrp="1"/>
          </p:cNvSpPr>
          <p:nvPr>
            <p:ph idx="1"/>
          </p:nvPr>
        </p:nvSpPr>
        <p:spPr>
          <a:xfrm>
            <a:off x="3887390" y="1387365"/>
            <a:ext cx="4898929" cy="4130566"/>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57188" y="2498835"/>
            <a:ext cx="3221831" cy="2330669"/>
          </a:xfrm>
          <a:prstGeom prst="rect">
            <a:avLst/>
          </a:prstGeom>
        </p:spPr>
        <p:txBody>
          <a:bodyPr/>
          <a:lstStyle>
            <a:lvl1pPr marL="0" inden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606D7-A151-49A1-BADA-1C8FF3601743}" type="datetime4">
              <a:rPr lang="en-US" smtClean="0"/>
              <a:t>January 11, 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
        <p:nvSpPr>
          <p:cNvPr id="8" name="Text Placeholder 9">
            <a:extLst>
              <a:ext uri="{FF2B5EF4-FFF2-40B4-BE49-F238E27FC236}">
                <a16:creationId xmlns:a16="http://schemas.microsoft.com/office/drawing/2014/main" id="{6CF5CA50-528A-4E35-9C79-67F02C879E6E}"/>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1181639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7188" y="442639"/>
            <a:ext cx="5737087" cy="546373"/>
          </a:xfrm>
        </p:spPr>
        <p:txBody>
          <a:bodyPr anchor="b"/>
          <a:lstStyle>
            <a:lvl1pPr>
              <a:defRPr sz="3200">
                <a:solidFill>
                  <a:schemeClr val="accent6"/>
                </a:solidFill>
              </a:defRPr>
            </a:lvl1pPr>
          </a:lstStyle>
          <a:p>
            <a:r>
              <a:rPr lang="en-US"/>
              <a:t>Click to edit Master title style</a:t>
            </a:r>
          </a:p>
        </p:txBody>
      </p:sp>
      <p:sp>
        <p:nvSpPr>
          <p:cNvPr id="3" name="Picture Placeholder 2"/>
          <p:cNvSpPr>
            <a:spLocks noGrp="1" noChangeAspect="1"/>
          </p:cNvSpPr>
          <p:nvPr>
            <p:ph type="pic" idx="1"/>
          </p:nvPr>
        </p:nvSpPr>
        <p:spPr>
          <a:xfrm>
            <a:off x="4428528" y="1384831"/>
            <a:ext cx="4357792" cy="4154121"/>
          </a:xfrm>
          <a:prstGeom prst="rect">
            <a:avLst/>
          </a:prstGeom>
        </p:spPr>
        <p:txBody>
          <a:bodyPr anchor="t">
            <a:normAutofit/>
          </a:bodyPr>
          <a:lstStyle>
            <a:lvl1pPr marL="0" indent="0">
              <a:buNone/>
              <a:defRPr sz="28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57188" y="1523206"/>
            <a:ext cx="3220640" cy="38115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6B63B1-B60C-4A3E-9A7C-A1A1D6947E57}" type="datetime4">
              <a:rPr lang="en-US" smtClean="0"/>
              <a:t>January 11, 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
        <p:nvSpPr>
          <p:cNvPr id="8" name="Text Placeholder 9">
            <a:extLst>
              <a:ext uri="{FF2B5EF4-FFF2-40B4-BE49-F238E27FC236}">
                <a16:creationId xmlns:a16="http://schemas.microsoft.com/office/drawing/2014/main" id="{EAB64243-3172-4596-8016-2E7B5DE3F9FD}"/>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2179331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365126"/>
            <a:ext cx="8158162" cy="744887"/>
          </a:xfr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357188" y="1486573"/>
            <a:ext cx="8429132" cy="3948363"/>
          </a:xfrm>
          <a:prstGeom prst="rect">
            <a:avLst/>
          </a:prstGeo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63C24-1BD9-4358-81B2-566E7A518CAF}" type="datetime4">
              <a:rPr lang="en-US" smtClean="0"/>
              <a:t>January 11, 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
        <p:nvSpPr>
          <p:cNvPr id="7" name="Text Placeholder 9">
            <a:extLst>
              <a:ext uri="{FF2B5EF4-FFF2-40B4-BE49-F238E27FC236}">
                <a16:creationId xmlns:a16="http://schemas.microsoft.com/office/drawing/2014/main" id="{CC4FFF92-DC45-4459-AFF4-F3E798FCA62B}"/>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tx1"/>
                </a:solidFill>
              </a:defRPr>
            </a:lvl1pPr>
          </a:lstStyle>
          <a:p>
            <a:pPr lvl="0"/>
            <a:endParaRPr lang="en-US"/>
          </a:p>
        </p:txBody>
      </p:sp>
    </p:spTree>
    <p:extLst>
      <p:ext uri="{BB962C8B-B14F-4D97-AF65-F5344CB8AC3E}">
        <p14:creationId xmlns:p14="http://schemas.microsoft.com/office/powerpoint/2010/main" val="345552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2D52-F248-4026-9AF1-92AE314DBD6B}"/>
              </a:ext>
            </a:extLst>
          </p:cNvPr>
          <p:cNvSpPr>
            <a:spLocks noGrp="1"/>
          </p:cNvSpPr>
          <p:nvPr>
            <p:ph type="title" hasCustomPrompt="1"/>
          </p:nvPr>
        </p:nvSpPr>
        <p:spPr/>
        <p:txBody>
          <a:bodyPr/>
          <a:lstStyle>
            <a:lvl1pPr>
              <a:defRPr>
                <a:solidFill>
                  <a:schemeClr val="tx1"/>
                </a:solidFill>
              </a:defRPr>
            </a:lvl1pPr>
          </a:lstStyle>
          <a:p>
            <a:r>
              <a:rPr lang="en-US"/>
              <a:t>Team</a:t>
            </a:r>
          </a:p>
        </p:txBody>
      </p:sp>
      <p:sp>
        <p:nvSpPr>
          <p:cNvPr id="3" name="Date Placeholder 2">
            <a:extLst>
              <a:ext uri="{FF2B5EF4-FFF2-40B4-BE49-F238E27FC236}">
                <a16:creationId xmlns:a16="http://schemas.microsoft.com/office/drawing/2014/main" id="{BA0CE136-AF5F-410D-B15F-A5EECE695A27}"/>
              </a:ext>
            </a:extLst>
          </p:cNvPr>
          <p:cNvSpPr>
            <a:spLocks noGrp="1"/>
          </p:cNvSpPr>
          <p:nvPr>
            <p:ph type="dt" sz="half" idx="10"/>
          </p:nvPr>
        </p:nvSpPr>
        <p:spPr/>
        <p:txBody>
          <a:bodyPr/>
          <a:lstStyle/>
          <a:p>
            <a:fld id="{C17419A9-4912-4D42-8F3D-1BD3BA7DCDCB}" type="datetime4">
              <a:rPr lang="en-US" smtClean="0"/>
              <a:pPr/>
              <a:t>January 11, 2023</a:t>
            </a:fld>
            <a:endParaRPr lang="en-US"/>
          </a:p>
        </p:txBody>
      </p:sp>
      <p:sp>
        <p:nvSpPr>
          <p:cNvPr id="4" name="Slide Number Placeholder 3">
            <a:extLst>
              <a:ext uri="{FF2B5EF4-FFF2-40B4-BE49-F238E27FC236}">
                <a16:creationId xmlns:a16="http://schemas.microsoft.com/office/drawing/2014/main" id="{3BA7994A-1DBC-42DA-9996-3930D791C098}"/>
              </a:ext>
            </a:extLst>
          </p:cNvPr>
          <p:cNvSpPr>
            <a:spLocks noGrp="1"/>
          </p:cNvSpPr>
          <p:nvPr>
            <p:ph type="sldNum" sz="quarter" idx="11"/>
          </p:nvPr>
        </p:nvSpPr>
        <p:spPr/>
        <p:txBody>
          <a:bodyPr/>
          <a:lstStyle/>
          <a:p>
            <a:fld id="{89BE3C81-78D6-4C4B-AF0E-1C8704E0A56F}" type="slidenum">
              <a:rPr lang="en-US" smtClean="0"/>
              <a:pPr/>
              <a:t>‹N›</a:t>
            </a:fld>
            <a:endParaRPr lang="en-US"/>
          </a:p>
        </p:txBody>
      </p:sp>
      <p:sp>
        <p:nvSpPr>
          <p:cNvPr id="5" name="Footer Placeholder 4">
            <a:extLst>
              <a:ext uri="{FF2B5EF4-FFF2-40B4-BE49-F238E27FC236}">
                <a16:creationId xmlns:a16="http://schemas.microsoft.com/office/drawing/2014/main" id="{B5CA5834-21E9-473F-A43D-50A57EAC1403}"/>
              </a:ext>
            </a:extLst>
          </p:cNvPr>
          <p:cNvSpPr>
            <a:spLocks noGrp="1"/>
          </p:cNvSpPr>
          <p:nvPr>
            <p:ph type="ftr" sz="quarter" idx="12"/>
          </p:nvPr>
        </p:nvSpPr>
        <p:spPr/>
        <p:txBody>
          <a:bodyPr/>
          <a:lstStyle/>
          <a:p>
            <a:r>
              <a:rPr lang="en-US"/>
              <a:t>Footer</a:t>
            </a:r>
          </a:p>
        </p:txBody>
      </p:sp>
      <p:sp>
        <p:nvSpPr>
          <p:cNvPr id="7" name="Picture Placeholder 6">
            <a:extLst>
              <a:ext uri="{FF2B5EF4-FFF2-40B4-BE49-F238E27FC236}">
                <a16:creationId xmlns:a16="http://schemas.microsoft.com/office/drawing/2014/main" id="{56EDB6D1-AD9D-4040-9727-40D1F4002A87}"/>
              </a:ext>
            </a:extLst>
          </p:cNvPr>
          <p:cNvSpPr>
            <a:spLocks noGrp="1" noChangeAspect="1"/>
          </p:cNvSpPr>
          <p:nvPr>
            <p:ph type="pic" sz="quarter" idx="13"/>
          </p:nvPr>
        </p:nvSpPr>
        <p:spPr>
          <a:xfrm>
            <a:off x="689020" y="1671479"/>
            <a:ext cx="1394720" cy="1302518"/>
          </a:xfrm>
          <a:prstGeom prst="flowChartConnector">
            <a:avLst/>
          </a:prstGeom>
        </p:spPr>
        <p:txBody>
          <a:bodyPr>
            <a:normAutofit/>
          </a:bodyPr>
          <a:lstStyle>
            <a:lvl1pPr>
              <a:defRPr sz="1400"/>
            </a:lvl1pPr>
          </a:lstStyle>
          <a:p>
            <a:endParaRPr lang="en-US"/>
          </a:p>
        </p:txBody>
      </p:sp>
      <p:sp>
        <p:nvSpPr>
          <p:cNvPr id="10" name="Picture Placeholder 6">
            <a:extLst>
              <a:ext uri="{FF2B5EF4-FFF2-40B4-BE49-F238E27FC236}">
                <a16:creationId xmlns:a16="http://schemas.microsoft.com/office/drawing/2014/main" id="{52EB7E63-0B65-4FAE-9101-C5B84225280D}"/>
              </a:ext>
            </a:extLst>
          </p:cNvPr>
          <p:cNvSpPr>
            <a:spLocks noGrp="1" noChangeAspect="1"/>
          </p:cNvSpPr>
          <p:nvPr>
            <p:ph type="pic" sz="quarter" idx="14"/>
          </p:nvPr>
        </p:nvSpPr>
        <p:spPr>
          <a:xfrm>
            <a:off x="3874640" y="3332084"/>
            <a:ext cx="1394720" cy="1302518"/>
          </a:xfrm>
          <a:prstGeom prst="flowChartConnector">
            <a:avLst/>
          </a:prstGeom>
        </p:spPr>
        <p:txBody>
          <a:bodyPr>
            <a:normAutofit/>
          </a:bodyPr>
          <a:lstStyle>
            <a:lvl1pPr algn="l">
              <a:defRPr sz="1600"/>
            </a:lvl1pPr>
          </a:lstStyle>
          <a:p>
            <a:endParaRPr lang="en-US"/>
          </a:p>
        </p:txBody>
      </p:sp>
      <p:sp>
        <p:nvSpPr>
          <p:cNvPr id="11" name="Picture Placeholder 6">
            <a:extLst>
              <a:ext uri="{FF2B5EF4-FFF2-40B4-BE49-F238E27FC236}">
                <a16:creationId xmlns:a16="http://schemas.microsoft.com/office/drawing/2014/main" id="{A5B8D000-8CE8-4EF5-A7C1-11842EA7D84B}"/>
              </a:ext>
            </a:extLst>
          </p:cNvPr>
          <p:cNvSpPr>
            <a:spLocks noGrp="1" noChangeAspect="1"/>
          </p:cNvSpPr>
          <p:nvPr>
            <p:ph type="pic" sz="quarter" idx="15"/>
          </p:nvPr>
        </p:nvSpPr>
        <p:spPr>
          <a:xfrm>
            <a:off x="689020" y="3332084"/>
            <a:ext cx="1394720" cy="1302518"/>
          </a:xfrm>
          <a:prstGeom prst="flowChartConnector">
            <a:avLst/>
          </a:prstGeom>
        </p:spPr>
        <p:txBody>
          <a:bodyPr>
            <a:normAutofit/>
          </a:bodyPr>
          <a:lstStyle>
            <a:lvl1pPr>
              <a:defRPr sz="1400"/>
            </a:lvl1pPr>
          </a:lstStyle>
          <a:p>
            <a:endParaRPr lang="en-US"/>
          </a:p>
        </p:txBody>
      </p:sp>
      <p:sp>
        <p:nvSpPr>
          <p:cNvPr id="12" name="Picture Placeholder 6">
            <a:extLst>
              <a:ext uri="{FF2B5EF4-FFF2-40B4-BE49-F238E27FC236}">
                <a16:creationId xmlns:a16="http://schemas.microsoft.com/office/drawing/2014/main" id="{91C43061-A00A-423D-A774-7328F328D49E}"/>
              </a:ext>
            </a:extLst>
          </p:cNvPr>
          <p:cNvSpPr>
            <a:spLocks noGrp="1" noChangeAspect="1"/>
          </p:cNvSpPr>
          <p:nvPr>
            <p:ph type="pic" sz="quarter" idx="16"/>
          </p:nvPr>
        </p:nvSpPr>
        <p:spPr>
          <a:xfrm>
            <a:off x="7060260" y="3332389"/>
            <a:ext cx="1394720" cy="1302518"/>
          </a:xfrm>
          <a:prstGeom prst="flowChartConnector">
            <a:avLst/>
          </a:prstGeom>
        </p:spPr>
        <p:txBody>
          <a:bodyPr>
            <a:normAutofit/>
          </a:bodyPr>
          <a:lstStyle>
            <a:lvl1pPr>
              <a:defRPr sz="1600"/>
            </a:lvl1pPr>
          </a:lstStyle>
          <a:p>
            <a:endParaRPr lang="en-US"/>
          </a:p>
        </p:txBody>
      </p:sp>
      <p:sp>
        <p:nvSpPr>
          <p:cNvPr id="16" name="Text Placeholder 15">
            <a:extLst>
              <a:ext uri="{FF2B5EF4-FFF2-40B4-BE49-F238E27FC236}">
                <a16:creationId xmlns:a16="http://schemas.microsoft.com/office/drawing/2014/main" id="{8FEDEA6F-A98B-4E33-A146-4DD132DAF8C6}"/>
              </a:ext>
            </a:extLst>
          </p:cNvPr>
          <p:cNvSpPr>
            <a:spLocks noGrp="1"/>
          </p:cNvSpPr>
          <p:nvPr>
            <p:ph type="body" sz="quarter" idx="18" hasCustomPrompt="1"/>
          </p:nvPr>
        </p:nvSpPr>
        <p:spPr>
          <a:xfrm>
            <a:off x="357680" y="4693368"/>
            <a:ext cx="2057400" cy="900303"/>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LinkedIn logo (with hyperlink)</a:t>
            </a:r>
          </a:p>
          <a:p>
            <a:pPr lvl="0"/>
            <a:endParaRPr lang="en-US"/>
          </a:p>
          <a:p>
            <a:pPr lvl="0"/>
            <a:endParaRPr lang="en-US"/>
          </a:p>
        </p:txBody>
      </p:sp>
      <p:sp>
        <p:nvSpPr>
          <p:cNvPr id="21" name="Text Placeholder 15">
            <a:extLst>
              <a:ext uri="{FF2B5EF4-FFF2-40B4-BE49-F238E27FC236}">
                <a16:creationId xmlns:a16="http://schemas.microsoft.com/office/drawing/2014/main" id="{1B2328BC-D54E-4588-936F-728640414674}"/>
              </a:ext>
            </a:extLst>
          </p:cNvPr>
          <p:cNvSpPr>
            <a:spLocks noGrp="1"/>
          </p:cNvSpPr>
          <p:nvPr>
            <p:ph type="body" sz="quarter" idx="21" hasCustomPrompt="1"/>
          </p:nvPr>
        </p:nvSpPr>
        <p:spPr>
          <a:xfrm>
            <a:off x="3768519" y="4693368"/>
            <a:ext cx="1606962" cy="900303"/>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LinkedIn logo (with hyperlink)</a:t>
            </a:r>
          </a:p>
          <a:p>
            <a:pPr lvl="0"/>
            <a:endParaRPr lang="en-US"/>
          </a:p>
          <a:p>
            <a:pPr lvl="0"/>
            <a:endParaRPr lang="en-US"/>
          </a:p>
        </p:txBody>
      </p:sp>
      <p:sp>
        <p:nvSpPr>
          <p:cNvPr id="22" name="Text Placeholder 15">
            <a:extLst>
              <a:ext uri="{FF2B5EF4-FFF2-40B4-BE49-F238E27FC236}">
                <a16:creationId xmlns:a16="http://schemas.microsoft.com/office/drawing/2014/main" id="{82EDA4E5-1442-412C-9D4C-BC03BC44DB6E}"/>
              </a:ext>
            </a:extLst>
          </p:cNvPr>
          <p:cNvSpPr>
            <a:spLocks noGrp="1"/>
          </p:cNvSpPr>
          <p:nvPr>
            <p:ph type="body" sz="quarter" idx="22" hasCustomPrompt="1"/>
          </p:nvPr>
        </p:nvSpPr>
        <p:spPr>
          <a:xfrm>
            <a:off x="6954139" y="4693368"/>
            <a:ext cx="1606962" cy="900303"/>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LinkedIn logo (with hyperlink)</a:t>
            </a:r>
          </a:p>
          <a:p>
            <a:pPr lvl="0"/>
            <a:endParaRPr lang="en-US"/>
          </a:p>
          <a:p>
            <a:pPr lvl="0"/>
            <a:endParaRPr lang="en-US"/>
          </a:p>
        </p:txBody>
      </p:sp>
      <p:sp>
        <p:nvSpPr>
          <p:cNvPr id="27" name="Text Placeholder 15">
            <a:extLst>
              <a:ext uri="{FF2B5EF4-FFF2-40B4-BE49-F238E27FC236}">
                <a16:creationId xmlns:a16="http://schemas.microsoft.com/office/drawing/2014/main" id="{0374B2A4-BC25-43A6-9291-A52B1247BFE1}"/>
              </a:ext>
            </a:extLst>
          </p:cNvPr>
          <p:cNvSpPr>
            <a:spLocks noGrp="1"/>
          </p:cNvSpPr>
          <p:nvPr>
            <p:ph type="body" sz="quarter" idx="23" hasCustomPrompt="1"/>
          </p:nvPr>
        </p:nvSpPr>
        <p:spPr>
          <a:xfrm>
            <a:off x="2225469" y="1778667"/>
            <a:ext cx="1606962" cy="1088141"/>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lvl="0"/>
            <a:r>
              <a:rPr lang="en-US"/>
              <a:t>LinkedIn logo (with hyperlink)</a:t>
            </a:r>
          </a:p>
          <a:p>
            <a:pPr lvl="0"/>
            <a:endParaRPr lang="en-US"/>
          </a:p>
        </p:txBody>
      </p:sp>
    </p:spTree>
    <p:extLst>
      <p:ext uri="{BB962C8B-B14F-4D97-AF65-F5344CB8AC3E}">
        <p14:creationId xmlns:p14="http://schemas.microsoft.com/office/powerpoint/2010/main" val="92269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7DF8-59E0-41D4-AB81-6FD894F5680B}"/>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DF9C4A60-D8F6-46DA-B5AB-0E4CAE5BC63A}"/>
              </a:ext>
            </a:extLst>
          </p:cNvPr>
          <p:cNvSpPr>
            <a:spLocks noGrp="1"/>
          </p:cNvSpPr>
          <p:nvPr>
            <p:ph type="dt" sz="half" idx="10"/>
          </p:nvPr>
        </p:nvSpPr>
        <p:spPr/>
        <p:txBody>
          <a:bodyPr/>
          <a:lstStyle/>
          <a:p>
            <a:fld id="{C17419A9-4912-4D42-8F3D-1BD3BA7DCDCB}" type="datetime4">
              <a:rPr lang="en-US" smtClean="0"/>
              <a:pPr/>
              <a:t>January 11, 2023</a:t>
            </a:fld>
            <a:endParaRPr lang="en-US"/>
          </a:p>
        </p:txBody>
      </p:sp>
      <p:sp>
        <p:nvSpPr>
          <p:cNvPr id="4" name="Slide Number Placeholder 3">
            <a:extLst>
              <a:ext uri="{FF2B5EF4-FFF2-40B4-BE49-F238E27FC236}">
                <a16:creationId xmlns:a16="http://schemas.microsoft.com/office/drawing/2014/main" id="{CF5C09D4-9D56-43CC-8467-9570FFD12D6A}"/>
              </a:ext>
            </a:extLst>
          </p:cNvPr>
          <p:cNvSpPr>
            <a:spLocks noGrp="1"/>
          </p:cNvSpPr>
          <p:nvPr>
            <p:ph type="sldNum" sz="quarter" idx="11"/>
          </p:nvPr>
        </p:nvSpPr>
        <p:spPr/>
        <p:txBody>
          <a:bodyPr/>
          <a:lstStyle/>
          <a:p>
            <a:fld id="{89BE3C81-78D6-4C4B-AF0E-1C8704E0A56F}" type="slidenum">
              <a:rPr lang="en-US" smtClean="0"/>
              <a:pPr/>
              <a:t>‹N›</a:t>
            </a:fld>
            <a:endParaRPr lang="en-US"/>
          </a:p>
        </p:txBody>
      </p:sp>
      <p:sp>
        <p:nvSpPr>
          <p:cNvPr id="5" name="Footer Placeholder 4">
            <a:extLst>
              <a:ext uri="{FF2B5EF4-FFF2-40B4-BE49-F238E27FC236}">
                <a16:creationId xmlns:a16="http://schemas.microsoft.com/office/drawing/2014/main" id="{50CCC677-FC1B-444F-9C81-2F6CE62A279F}"/>
              </a:ext>
            </a:extLst>
          </p:cNvPr>
          <p:cNvSpPr>
            <a:spLocks noGrp="1"/>
          </p:cNvSpPr>
          <p:nvPr>
            <p:ph type="ftr" sz="quarter" idx="12"/>
          </p:nvPr>
        </p:nvSpPr>
        <p:spPr/>
        <p:txBody>
          <a:bodyPr/>
          <a:lstStyle/>
          <a:p>
            <a:r>
              <a:rPr lang="en-US"/>
              <a:t>Footer</a:t>
            </a:r>
          </a:p>
        </p:txBody>
      </p:sp>
      <p:pic>
        <p:nvPicPr>
          <p:cNvPr id="1030" name="Picture 6">
            <a:extLst>
              <a:ext uri="{FF2B5EF4-FFF2-40B4-BE49-F238E27FC236}">
                <a16:creationId xmlns:a16="http://schemas.microsoft.com/office/drawing/2014/main" id="{D21A080C-51FA-4DC2-B311-B0C8A1DEBD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F9C597F-5807-4C79-A97D-BDA19E4EBA6C}"/>
              </a:ext>
            </a:extLst>
          </p:cNvPr>
          <p:cNvSpPr/>
          <p:nvPr userDrawn="1"/>
        </p:nvSpPr>
        <p:spPr>
          <a:xfrm>
            <a:off x="2" y="1"/>
            <a:ext cx="9143998" cy="6857999"/>
          </a:xfrm>
          <a:prstGeom prst="rect">
            <a:avLst/>
          </a:prstGeom>
          <a:solidFill>
            <a:srgbClr val="00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None/>
            </a:pPr>
            <a:endParaRPr lang="en-GB" sz="3600">
              <a:solidFill>
                <a:schemeClr val="bg1"/>
              </a:solidFill>
              <a:ea typeface="Roboto"/>
              <a:cs typeface="Roboto"/>
              <a:sym typeface="Roboto"/>
            </a:endParaRPr>
          </a:p>
        </p:txBody>
      </p:sp>
      <p:sp>
        <p:nvSpPr>
          <p:cNvPr id="13" name="TextBox 12">
            <a:extLst>
              <a:ext uri="{FF2B5EF4-FFF2-40B4-BE49-F238E27FC236}">
                <a16:creationId xmlns:a16="http://schemas.microsoft.com/office/drawing/2014/main" id="{92FC2C2C-C338-4065-AC74-E8C3A4857A25}"/>
              </a:ext>
            </a:extLst>
          </p:cNvPr>
          <p:cNvSpPr txBox="1"/>
          <p:nvPr userDrawn="1"/>
        </p:nvSpPr>
        <p:spPr>
          <a:xfrm>
            <a:off x="5870296" y="5565272"/>
            <a:ext cx="3121304"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www.bsfintechsociety.com</a:t>
            </a:r>
            <a:endParaRPr lang="en-CH" b="1">
              <a:solidFill>
                <a:schemeClr val="accent1"/>
              </a:solidFill>
              <a:latin typeface="Arial" panose="020B0604020202020204" pitchFamily="34" charset="0"/>
              <a:cs typeface="Arial" panose="020B0604020202020204" pitchFamily="34" charset="0"/>
            </a:endParaRPr>
          </a:p>
        </p:txBody>
      </p:sp>
      <p:sp>
        <p:nvSpPr>
          <p:cNvPr id="17" name="Google Shape;25;p9">
            <a:extLst>
              <a:ext uri="{FF2B5EF4-FFF2-40B4-BE49-F238E27FC236}">
                <a16:creationId xmlns:a16="http://schemas.microsoft.com/office/drawing/2014/main" id="{8AEF8136-3031-44FB-91D9-BC21959EEB44}"/>
              </a:ext>
            </a:extLst>
          </p:cNvPr>
          <p:cNvSpPr txBox="1"/>
          <p:nvPr userDrawn="1"/>
        </p:nvSpPr>
        <p:spPr>
          <a:xfrm>
            <a:off x="155448" y="6075186"/>
            <a:ext cx="8836152" cy="6462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600" b="0" i="0" u="none" strike="noStrike" cap="none">
                <a:solidFill>
                  <a:schemeClr val="accent1"/>
                </a:solidFill>
                <a:latin typeface="Arial"/>
                <a:ea typeface="Arial"/>
                <a:cs typeface="Arial"/>
                <a:sym typeface="Arial"/>
              </a:rPr>
              <a:t>Following presentation may have included forward-looking statements. These statements are not historical facts, but instead represent only our belief regarding future events, many of which, by their nature, are inherently uncertain and outside of our control. It is possible that the Firm’s actual results and financial condition may differ, possibly materially, from the anticipated results and financial condition indicated in these forward-looking statements. These materials are based on information provided by the internet or otherwise reviewed by us. We have assumed that such estimates and forecasts have been reasonably prepared on bases reflecting the best currently available estimates and judgments. These materials are not intended to provide the sole basis for evaluating and should not be considered a recommendation with respect to any transaction or other matter. Prior to entering any transaction you should determine, without reliance on us, the economic risks and merits as well as the legal, tax and accounting characterizations and consequences of any such transaction. These materials do not constitute an offer or solicitation to sell or purchase any securities and are not a commitment by us to provide or arrange any financing for any transaction or to purchase any security in connection therewith. We assume no obligation to update or otherwise revise these materials. </a:t>
            </a:r>
            <a:endParaRPr sz="1100">
              <a:solidFill>
                <a:schemeClr val="accent1"/>
              </a:solidFill>
            </a:endParaRPr>
          </a:p>
        </p:txBody>
      </p:sp>
      <p:pic>
        <p:nvPicPr>
          <p:cNvPr id="14" name="Picture 13" descr="Transparent Background Social Media Icons Vector , Transparent Cartoon -  Jing.fm">
            <a:hlinkClick r:id="rId3"/>
            <a:extLst>
              <a:ext uri="{FF2B5EF4-FFF2-40B4-BE49-F238E27FC236}">
                <a16:creationId xmlns:a16="http://schemas.microsoft.com/office/drawing/2014/main" id="{DEB5736D-AC8C-452D-91F3-FA4C3376CEFB}"/>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77420" b="73778"/>
          <a:stretch/>
        </p:blipFill>
        <p:spPr bwMode="auto">
          <a:xfrm>
            <a:off x="1024648" y="1110013"/>
            <a:ext cx="550545" cy="557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ransparent Background Social Media Icons Vector , Transparent Cartoon -  Jing.fm">
            <a:hlinkClick r:id="rId5"/>
            <a:extLst>
              <a:ext uri="{FF2B5EF4-FFF2-40B4-BE49-F238E27FC236}">
                <a16:creationId xmlns:a16="http://schemas.microsoft.com/office/drawing/2014/main" id="{754D06E1-3F0F-47FC-9064-4B9F6FC488A9}"/>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680" t="73778" r="38564"/>
          <a:stretch/>
        </p:blipFill>
        <p:spPr bwMode="auto">
          <a:xfrm>
            <a:off x="1020374" y="1742473"/>
            <a:ext cx="554819" cy="557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ransparent Background Social Media Icons Vector , Transparent Cartoon -  Jing.fm">
            <a:hlinkClick r:id="rId6"/>
            <a:extLst>
              <a:ext uri="{FF2B5EF4-FFF2-40B4-BE49-F238E27FC236}">
                <a16:creationId xmlns:a16="http://schemas.microsoft.com/office/drawing/2014/main" id="{31550D9E-16A1-40E1-B303-96D707EAA39E}"/>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680" t="73778" r="38564"/>
          <a:stretch/>
        </p:blipFill>
        <p:spPr bwMode="auto">
          <a:xfrm>
            <a:off x="1020374" y="2381632"/>
            <a:ext cx="554819" cy="55718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56D9985-0664-4E03-A190-27D01361C07D}"/>
              </a:ext>
            </a:extLst>
          </p:cNvPr>
          <p:cNvSpPr/>
          <p:nvPr userDrawn="1"/>
        </p:nvSpPr>
        <p:spPr>
          <a:xfrm>
            <a:off x="1153003" y="2523992"/>
            <a:ext cx="289560" cy="2895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9" name="Picture 18" descr="Website Logo PNG, Web Site Logos Free Download - Free Transparent PNG Logos">
            <a:hlinkClick r:id="rId7"/>
            <a:extLst>
              <a:ext uri="{FF2B5EF4-FFF2-40B4-BE49-F238E27FC236}">
                <a16:creationId xmlns:a16="http://schemas.microsoft.com/office/drawing/2014/main" id="{C2F5B890-B370-4FA5-8933-0CD1EC031E26}"/>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53003" y="2515442"/>
            <a:ext cx="289560" cy="2895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ransparent Background Social Media Icons Vector , Transparent Cartoon -  Jing.fm">
            <a:hlinkClick r:id="rId9"/>
            <a:extLst>
              <a:ext uri="{FF2B5EF4-FFF2-40B4-BE49-F238E27FC236}">
                <a16:creationId xmlns:a16="http://schemas.microsoft.com/office/drawing/2014/main" id="{9A48C3F2-8C8D-4048-81C2-82C977E780E9}"/>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680" t="73778" r="38564"/>
          <a:stretch/>
        </p:blipFill>
        <p:spPr bwMode="auto">
          <a:xfrm>
            <a:off x="1020374" y="3012134"/>
            <a:ext cx="554819" cy="5571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A03CCF5-A3AA-4CEF-9144-4D9CAF03D220}"/>
              </a:ext>
            </a:extLst>
          </p:cNvPr>
          <p:cNvSpPr/>
          <p:nvPr userDrawn="1"/>
        </p:nvSpPr>
        <p:spPr>
          <a:xfrm>
            <a:off x="1153003" y="3144082"/>
            <a:ext cx="268092" cy="26809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22" name="Picture 21" descr="Download Mail Icon Vector Png - Email Png PNG Image with No Background -  PNGkey.com">
            <a:hlinkClick r:id="rId9"/>
            <a:extLst>
              <a:ext uri="{FF2B5EF4-FFF2-40B4-BE49-F238E27FC236}">
                <a16:creationId xmlns:a16="http://schemas.microsoft.com/office/drawing/2014/main" id="{BAAA7C6E-5319-4F24-9C85-5B8F902DFFE9}"/>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153734" y="3156678"/>
            <a:ext cx="288829" cy="26809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D6BF818-1D85-4FBA-9AA2-F626DAA80DF6}"/>
              </a:ext>
            </a:extLst>
          </p:cNvPr>
          <p:cNvSpPr/>
          <p:nvPr userDrawn="1"/>
        </p:nvSpPr>
        <p:spPr>
          <a:xfrm>
            <a:off x="1645753" y="1218232"/>
            <a:ext cx="4839101"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Instagram.com/bocconistudentsfintechsociety</a:t>
            </a:r>
          </a:p>
        </p:txBody>
      </p:sp>
      <p:sp>
        <p:nvSpPr>
          <p:cNvPr id="24" name="Rectangle 23">
            <a:extLst>
              <a:ext uri="{FF2B5EF4-FFF2-40B4-BE49-F238E27FC236}">
                <a16:creationId xmlns:a16="http://schemas.microsoft.com/office/drawing/2014/main" id="{2ABDC6B6-2430-44CA-825E-8B74A2C8AA3C}"/>
              </a:ext>
            </a:extLst>
          </p:cNvPr>
          <p:cNvSpPr/>
          <p:nvPr userDrawn="1"/>
        </p:nvSpPr>
        <p:spPr>
          <a:xfrm>
            <a:off x="1645753" y="1852272"/>
            <a:ext cx="4494196"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LinkedIn.com/company/bsfintechsociety</a:t>
            </a:r>
          </a:p>
        </p:txBody>
      </p:sp>
      <p:sp>
        <p:nvSpPr>
          <p:cNvPr id="25" name="Rectangle 24">
            <a:extLst>
              <a:ext uri="{FF2B5EF4-FFF2-40B4-BE49-F238E27FC236}">
                <a16:creationId xmlns:a16="http://schemas.microsoft.com/office/drawing/2014/main" id="{C24FA779-E778-4EDC-B48C-912EAFD87343}"/>
              </a:ext>
            </a:extLst>
          </p:cNvPr>
          <p:cNvSpPr/>
          <p:nvPr userDrawn="1"/>
        </p:nvSpPr>
        <p:spPr>
          <a:xfrm>
            <a:off x="1645753" y="2486312"/>
            <a:ext cx="1949664"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Bsfintechsociety.com</a:t>
            </a:r>
          </a:p>
        </p:txBody>
      </p:sp>
      <p:sp>
        <p:nvSpPr>
          <p:cNvPr id="26" name="Rectangle 25">
            <a:extLst>
              <a:ext uri="{FF2B5EF4-FFF2-40B4-BE49-F238E27FC236}">
                <a16:creationId xmlns:a16="http://schemas.microsoft.com/office/drawing/2014/main" id="{98C4EE85-C7DF-4058-AE6B-B56D834C51E9}"/>
              </a:ext>
            </a:extLst>
          </p:cNvPr>
          <p:cNvSpPr/>
          <p:nvPr userDrawn="1"/>
        </p:nvSpPr>
        <p:spPr>
          <a:xfrm>
            <a:off x="1645753" y="3120353"/>
            <a:ext cx="3435417"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As.bsfintechsociety@unibocconi.it</a:t>
            </a:r>
          </a:p>
        </p:txBody>
      </p:sp>
      <p:pic>
        <p:nvPicPr>
          <p:cNvPr id="29" name="Immagine 28">
            <a:extLst>
              <a:ext uri="{FF2B5EF4-FFF2-40B4-BE49-F238E27FC236}">
                <a16:creationId xmlns:a16="http://schemas.microsoft.com/office/drawing/2014/main" id="{C5E9D368-4597-BD46-8E02-7A6623DA647D}"/>
              </a:ext>
            </a:extLst>
          </p:cNvPr>
          <p:cNvPicPr>
            <a:picLocks noChangeAspect="1"/>
          </p:cNvPicPr>
          <p:nvPr userDrawn="1"/>
        </p:nvPicPr>
        <p:blipFill>
          <a:blip r:embed="rId11"/>
          <a:stretch>
            <a:fillRect/>
          </a:stretch>
        </p:blipFill>
        <p:spPr>
          <a:xfrm>
            <a:off x="7891065" y="301881"/>
            <a:ext cx="838001" cy="622515"/>
          </a:xfrm>
          <a:prstGeom prst="rect">
            <a:avLst/>
          </a:prstGeom>
        </p:spPr>
      </p:pic>
    </p:spTree>
    <p:extLst>
      <p:ext uri="{BB962C8B-B14F-4D97-AF65-F5344CB8AC3E}">
        <p14:creationId xmlns:p14="http://schemas.microsoft.com/office/powerpoint/2010/main" val="213121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679" y="365126"/>
            <a:ext cx="8157671" cy="7448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57679" y="1412833"/>
            <a:ext cx="8428639" cy="3948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57680" y="6356351"/>
            <a:ext cx="2057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17419A9-4912-4D42-8F3D-1BD3BA7DCDCB}" type="datetime4">
              <a:rPr lang="en-US" smtClean="0"/>
              <a:pPr/>
              <a:t>January 11, 2023</a:t>
            </a:fld>
            <a:endParaRPr lang="en-US"/>
          </a:p>
        </p:txBody>
      </p:sp>
      <p:sp>
        <p:nvSpPr>
          <p:cNvPr id="6" name="Slide Number Placeholder 5"/>
          <p:cNvSpPr>
            <a:spLocks noGrp="1"/>
          </p:cNvSpPr>
          <p:nvPr>
            <p:ph type="sldNum" sz="quarter" idx="4"/>
          </p:nvPr>
        </p:nvSpPr>
        <p:spPr>
          <a:xfrm>
            <a:off x="6728920" y="6356351"/>
            <a:ext cx="20574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9BE3C81-78D6-4C4B-AF0E-1C8704E0A56F}" type="slidenum">
              <a:rPr lang="en-US" smtClean="0"/>
              <a:pPr/>
              <a:t>‹N›</a:t>
            </a:fld>
            <a:endParaRPr lang="en-US"/>
          </a:p>
        </p:txBody>
      </p:sp>
      <p:cxnSp>
        <p:nvCxnSpPr>
          <p:cNvPr id="10" name="Gerade Verbindung 16">
            <a:extLst>
              <a:ext uri="{FF2B5EF4-FFF2-40B4-BE49-F238E27FC236}">
                <a16:creationId xmlns:a16="http://schemas.microsoft.com/office/drawing/2014/main" id="{A87C7045-6273-4E43-BB24-431F0FC5CF23}"/>
              </a:ext>
            </a:extLst>
          </p:cNvPr>
          <p:cNvCxnSpPr>
            <a:cxnSpLocks/>
          </p:cNvCxnSpPr>
          <p:nvPr userDrawn="1"/>
        </p:nvCxnSpPr>
        <p:spPr>
          <a:xfrm>
            <a:off x="357680" y="5724696"/>
            <a:ext cx="84286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4233E4-6572-4386-AC51-3080F4139C99}"/>
              </a:ext>
            </a:extLst>
          </p:cNvPr>
          <p:cNvSpPr txBox="1"/>
          <p:nvPr userDrawn="1"/>
        </p:nvSpPr>
        <p:spPr>
          <a:xfrm rot="16200000">
            <a:off x="7803196" y="4495353"/>
            <a:ext cx="2212465" cy="246221"/>
          </a:xfrm>
          <a:prstGeom prst="rect">
            <a:avLst/>
          </a:prstGeom>
          <a:noFill/>
        </p:spPr>
        <p:txBody>
          <a:bodyPr wrap="none" rtlCol="0">
            <a:spAutoFit/>
          </a:bodyPr>
          <a:lstStyle/>
          <a:p>
            <a:r>
              <a:rPr lang="en-CH" sz="1000" b="0" i="1">
                <a:solidFill>
                  <a:srgbClr val="202122"/>
                </a:solidFill>
                <a:effectLst/>
                <a:latin typeface="Arial" panose="020B0604020202020204" pitchFamily="34" charset="0"/>
              </a:rPr>
              <a:t>©</a:t>
            </a:r>
            <a:r>
              <a:rPr lang="en-US" sz="1000" b="0" i="1">
                <a:solidFill>
                  <a:srgbClr val="202122"/>
                </a:solidFill>
                <a:effectLst/>
                <a:latin typeface="Arial" panose="020B0604020202020204" pitchFamily="34" charset="0"/>
              </a:rPr>
              <a:t> </a:t>
            </a:r>
            <a:r>
              <a:rPr lang="en-US" sz="1000">
                <a:latin typeface="Arial" panose="020B0604020202020204" pitchFamily="34" charset="0"/>
                <a:cs typeface="Arial" panose="020B0604020202020204" pitchFamily="34" charset="0"/>
              </a:rPr>
              <a:t>Bocconi Students Fintech Society</a:t>
            </a:r>
            <a:endParaRPr lang="en-CH" sz="1000">
              <a:latin typeface="Arial" panose="020B0604020202020204" pitchFamily="34" charset="0"/>
              <a:cs typeface="Arial" panose="020B0604020202020204" pitchFamily="34" charset="0"/>
            </a:endParaRPr>
          </a:p>
        </p:txBody>
      </p:sp>
      <p:sp>
        <p:nvSpPr>
          <p:cNvPr id="12" name="Footer Placeholder 4">
            <a:extLst>
              <a:ext uri="{FF2B5EF4-FFF2-40B4-BE49-F238E27FC236}">
                <a16:creationId xmlns:a16="http://schemas.microsoft.com/office/drawing/2014/main" id="{4AD5E461-F6FB-4F86-A0CD-C8F5850C4015}"/>
              </a:ext>
            </a:extLst>
          </p:cNvPr>
          <p:cNvSpPr>
            <a:spLocks noGrp="1"/>
          </p:cNvSpPr>
          <p:nvPr>
            <p:ph type="ftr" sz="quarter" idx="3"/>
          </p:nvPr>
        </p:nvSpPr>
        <p:spPr>
          <a:xfrm>
            <a:off x="3028950" y="6356351"/>
            <a:ext cx="3086100" cy="365125"/>
          </a:xfrm>
          <a:prstGeom prst="rect">
            <a:avLst/>
          </a:prstGeom>
        </p:spPr>
        <p:txBody>
          <a:bodyPr anchor="ctr"/>
          <a:lstStyle>
            <a:lvl1pPr algn="ctr">
              <a:defRPr lang="en-US" sz="1200" kern="1200" dirty="0">
                <a:solidFill>
                  <a:schemeClr val="tx1"/>
                </a:solidFill>
                <a:latin typeface="+mn-lt"/>
                <a:ea typeface="+mn-ea"/>
                <a:cs typeface="+mn-cs"/>
              </a:defRPr>
            </a:lvl1pPr>
          </a:lstStyle>
          <a:p>
            <a:r>
              <a:rPr lang="en-US"/>
              <a:t>Footer</a:t>
            </a:r>
          </a:p>
        </p:txBody>
      </p:sp>
      <p:cxnSp>
        <p:nvCxnSpPr>
          <p:cNvPr id="13" name="Gerade Verbindung 16">
            <a:extLst>
              <a:ext uri="{FF2B5EF4-FFF2-40B4-BE49-F238E27FC236}">
                <a16:creationId xmlns:a16="http://schemas.microsoft.com/office/drawing/2014/main" id="{47135E85-8F96-4A42-90FD-F575698A59C7}"/>
              </a:ext>
            </a:extLst>
          </p:cNvPr>
          <p:cNvCxnSpPr>
            <a:cxnSpLocks/>
          </p:cNvCxnSpPr>
          <p:nvPr userDrawn="1"/>
        </p:nvCxnSpPr>
        <p:spPr>
          <a:xfrm>
            <a:off x="357680" y="1196812"/>
            <a:ext cx="84286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D51209DA-2C49-CC48-8453-2572EDC04CC6}"/>
              </a:ext>
            </a:extLst>
          </p:cNvPr>
          <p:cNvPicPr>
            <a:picLocks noChangeAspect="1"/>
          </p:cNvPicPr>
          <p:nvPr userDrawn="1"/>
        </p:nvPicPr>
        <p:blipFill>
          <a:blip r:embed="rId11"/>
          <a:stretch>
            <a:fillRect/>
          </a:stretch>
        </p:blipFill>
        <p:spPr>
          <a:xfrm>
            <a:off x="8213551" y="470351"/>
            <a:ext cx="534436" cy="534436"/>
          </a:xfrm>
          <a:prstGeom prst="rect">
            <a:avLst/>
          </a:prstGeom>
        </p:spPr>
      </p:pic>
    </p:spTree>
    <p:extLst>
      <p:ext uri="{BB962C8B-B14F-4D97-AF65-F5344CB8AC3E}">
        <p14:creationId xmlns:p14="http://schemas.microsoft.com/office/powerpoint/2010/main" val="55404415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 id="2147483681" r:id="rId6"/>
    <p:sldLayoutId id="2147483682" r:id="rId7"/>
    <p:sldLayoutId id="2147483683" r:id="rId8"/>
    <p:sldLayoutId id="2147483684" r:id="rId9"/>
  </p:sldLayoutIdLst>
  <p:hf hdr="0" ftr="0"/>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svg"/><Relationship Id="rId11" Type="http://schemas.openxmlformats.org/officeDocument/2006/relationships/image" Target="../media/image52.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png"/><Relationship Id="rId7" Type="http://schemas.openxmlformats.org/officeDocument/2006/relationships/image" Target="../media/image57.jpeg"/><Relationship Id="rId2" Type="http://schemas.openxmlformats.org/officeDocument/2006/relationships/hyperlink" Target="https://www.linkedin.com/in/maria-tatarchenko-25b482223/" TargetMode="Externa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hyperlink" Target="https://www.linkedin.com/in/alberto-martini-0a5a81231/" TargetMode="External"/><Relationship Id="rId4" Type="http://schemas.openxmlformats.org/officeDocument/2006/relationships/hyperlink" Target="https://www.linkedin.com/in/aniello-renzullo-b678a125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bankofcanada.ca/2021/03/staff-working-paper-2021-10/" TargetMode="Externa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D2A21F-98A3-416D-A864-0DBA10440960}"/>
              </a:ext>
            </a:extLst>
          </p:cNvPr>
          <p:cNvSpPr>
            <a:spLocks noGrp="1"/>
          </p:cNvSpPr>
          <p:nvPr>
            <p:ph type="body" sz="quarter" idx="13"/>
          </p:nvPr>
        </p:nvSpPr>
        <p:spPr/>
        <p:txBody>
          <a:bodyPr vert="horz" lIns="91440" tIns="45720" rIns="91440" bIns="45720" rtlCol="0" anchor="t">
            <a:normAutofit/>
          </a:bodyPr>
          <a:lstStyle/>
          <a:p>
            <a:r>
              <a:rPr lang="en-CH">
                <a:latin typeface="Arial"/>
                <a:cs typeface="Arial"/>
              </a:rPr>
              <a:t>CBDCs – Central Bank Digital Currencies </a:t>
            </a:r>
            <a:endParaRPr lang="en-CH"/>
          </a:p>
        </p:txBody>
      </p:sp>
    </p:spTree>
    <p:extLst>
      <p:ext uri="{BB962C8B-B14F-4D97-AF65-F5344CB8AC3E}">
        <p14:creationId xmlns:p14="http://schemas.microsoft.com/office/powerpoint/2010/main" val="126753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CD9700-6D16-B770-59A0-0C004455C539}"/>
              </a:ext>
            </a:extLst>
          </p:cNvPr>
          <p:cNvSpPr>
            <a:spLocks noGrp="1"/>
          </p:cNvSpPr>
          <p:nvPr>
            <p:ph type="title"/>
          </p:nvPr>
        </p:nvSpPr>
        <p:spPr/>
        <p:txBody>
          <a:bodyPr>
            <a:normAutofit/>
          </a:bodyPr>
          <a:lstStyle/>
          <a:p>
            <a:r>
              <a:rPr lang="it-IT">
                <a:latin typeface="Arial"/>
                <a:cs typeface="Arial"/>
              </a:rPr>
              <a:t>International </a:t>
            </a:r>
            <a:r>
              <a:rPr lang="it-IT" err="1">
                <a:latin typeface="Arial"/>
                <a:cs typeface="Arial"/>
              </a:rPr>
              <a:t>comparison</a:t>
            </a:r>
            <a:r>
              <a:rPr lang="it-IT">
                <a:latin typeface="Arial"/>
                <a:cs typeface="Arial"/>
              </a:rPr>
              <a:t> – China</a:t>
            </a:r>
            <a:endParaRPr lang="it-IT" err="1"/>
          </a:p>
        </p:txBody>
      </p:sp>
      <p:sp>
        <p:nvSpPr>
          <p:cNvPr id="3" name="Segnaposto data 2">
            <a:extLst>
              <a:ext uri="{FF2B5EF4-FFF2-40B4-BE49-F238E27FC236}">
                <a16:creationId xmlns:a16="http://schemas.microsoft.com/office/drawing/2014/main" id="{79AD4A83-3781-5F2E-0EBC-72B3F083A697}"/>
              </a:ext>
            </a:extLst>
          </p:cNvPr>
          <p:cNvSpPr>
            <a:spLocks noGrp="1"/>
          </p:cNvSpPr>
          <p:nvPr>
            <p:ph type="dt" sz="half" idx="10"/>
          </p:nvPr>
        </p:nvSpPr>
        <p:spPr/>
        <p:txBody>
          <a:bodyPr/>
          <a:lstStyle/>
          <a:p>
            <a:fld id="{77263E1A-5064-4E30-9425-D2978E4FCE49}" type="datetime4">
              <a:rPr lang="en-US" smtClean="0"/>
              <a:t>January 11, 2023</a:t>
            </a:fld>
            <a:endParaRPr lang="en-US"/>
          </a:p>
        </p:txBody>
      </p:sp>
      <p:sp>
        <p:nvSpPr>
          <p:cNvPr id="4" name="Segnaposto numero diapositiva 3">
            <a:extLst>
              <a:ext uri="{FF2B5EF4-FFF2-40B4-BE49-F238E27FC236}">
                <a16:creationId xmlns:a16="http://schemas.microsoft.com/office/drawing/2014/main" id="{21FB5720-D5D9-B3AA-55A7-CAB55669236B}"/>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5" name="Segnaposto testo 4">
            <a:extLst>
              <a:ext uri="{FF2B5EF4-FFF2-40B4-BE49-F238E27FC236}">
                <a16:creationId xmlns:a16="http://schemas.microsoft.com/office/drawing/2014/main" id="{D42761D8-1965-D8EA-96AD-5F5B4400AC89}"/>
              </a:ext>
            </a:extLst>
          </p:cNvPr>
          <p:cNvSpPr>
            <a:spLocks noGrp="1"/>
          </p:cNvSpPr>
          <p:nvPr>
            <p:ph type="body" sz="quarter" idx="13"/>
          </p:nvPr>
        </p:nvSpPr>
        <p:spPr/>
        <p:txBody>
          <a:bodyPr vert="horz" lIns="91440" tIns="45720" rIns="91440" bIns="45720" rtlCol="0" anchor="t">
            <a:normAutofit/>
          </a:bodyPr>
          <a:lstStyle/>
          <a:p>
            <a:r>
              <a:rPr lang="en-US" dirty="0"/>
              <a:t>Source: Atlantic Council</a:t>
            </a:r>
            <a:endParaRPr lang="it-IT" dirty="0"/>
          </a:p>
        </p:txBody>
      </p:sp>
      <p:pic>
        <p:nvPicPr>
          <p:cNvPr id="29" name="Immagine 7">
            <a:extLst>
              <a:ext uri="{FF2B5EF4-FFF2-40B4-BE49-F238E27FC236}">
                <a16:creationId xmlns:a16="http://schemas.microsoft.com/office/drawing/2014/main" id="{D7DCBE08-0D0E-7DE2-0075-9B43DD0C1A60}"/>
              </a:ext>
            </a:extLst>
          </p:cNvPr>
          <p:cNvPicPr>
            <a:picLocks noChangeAspect="1"/>
          </p:cNvPicPr>
          <p:nvPr/>
        </p:nvPicPr>
        <p:blipFill>
          <a:blip r:embed="rId2"/>
          <a:stretch>
            <a:fillRect/>
          </a:stretch>
        </p:blipFill>
        <p:spPr>
          <a:xfrm>
            <a:off x="360218" y="3550875"/>
            <a:ext cx="8427418" cy="978938"/>
          </a:xfrm>
          <a:prstGeom prst="rect">
            <a:avLst/>
          </a:prstGeom>
        </p:spPr>
      </p:pic>
      <p:pic>
        <p:nvPicPr>
          <p:cNvPr id="7" name="Immagine 7">
            <a:extLst>
              <a:ext uri="{FF2B5EF4-FFF2-40B4-BE49-F238E27FC236}">
                <a16:creationId xmlns:a16="http://schemas.microsoft.com/office/drawing/2014/main" id="{5E04196D-762B-40E1-12DE-6E8F605C35CE}"/>
              </a:ext>
            </a:extLst>
          </p:cNvPr>
          <p:cNvPicPr>
            <a:picLocks noChangeAspect="1"/>
          </p:cNvPicPr>
          <p:nvPr/>
        </p:nvPicPr>
        <p:blipFill>
          <a:blip r:embed="rId2"/>
          <a:stretch>
            <a:fillRect/>
          </a:stretch>
        </p:blipFill>
        <p:spPr>
          <a:xfrm>
            <a:off x="360219" y="1594517"/>
            <a:ext cx="8427418" cy="969683"/>
          </a:xfrm>
          <a:prstGeom prst="rect">
            <a:avLst/>
          </a:prstGeom>
        </p:spPr>
      </p:pic>
      <p:pic>
        <p:nvPicPr>
          <p:cNvPr id="32" name="Elemento grafico 13" descr="Tiro a segno con riempimento a tinta unita">
            <a:extLst>
              <a:ext uri="{FF2B5EF4-FFF2-40B4-BE49-F238E27FC236}">
                <a16:creationId xmlns:a16="http://schemas.microsoft.com/office/drawing/2014/main" id="{0566B0F0-E2EF-107B-FF34-84AF4018F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981" y="1925226"/>
            <a:ext cx="308264" cy="308264"/>
          </a:xfrm>
          <a:prstGeom prst="rect">
            <a:avLst/>
          </a:prstGeom>
        </p:spPr>
      </p:pic>
      <p:pic>
        <p:nvPicPr>
          <p:cNvPr id="34" name="Elemento grafico 20" descr="Cicli con persone contorno">
            <a:extLst>
              <a:ext uri="{FF2B5EF4-FFF2-40B4-BE49-F238E27FC236}">
                <a16:creationId xmlns:a16="http://schemas.microsoft.com/office/drawing/2014/main" id="{3BF93C26-73A5-14D9-3389-6D16A5BC27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7368" y="2843088"/>
            <a:ext cx="429492" cy="412174"/>
          </a:xfrm>
          <a:prstGeom prst="rect">
            <a:avLst/>
          </a:prstGeom>
        </p:spPr>
      </p:pic>
      <p:pic>
        <p:nvPicPr>
          <p:cNvPr id="35" name="Elemento grafico 35" descr="Appunti selezionati contorno">
            <a:extLst>
              <a:ext uri="{FF2B5EF4-FFF2-40B4-BE49-F238E27FC236}">
                <a16:creationId xmlns:a16="http://schemas.microsoft.com/office/drawing/2014/main" id="{5AAE78B7-2C72-AAF1-6D40-86F1DE110D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0050" y="3812907"/>
            <a:ext cx="455469" cy="455469"/>
          </a:xfrm>
          <a:prstGeom prst="rect">
            <a:avLst/>
          </a:prstGeom>
        </p:spPr>
      </p:pic>
      <p:pic>
        <p:nvPicPr>
          <p:cNvPr id="36" name="Elemento grafico 36" descr="Gerarchia con riempimento a tinta unita">
            <a:extLst>
              <a:ext uri="{FF2B5EF4-FFF2-40B4-BE49-F238E27FC236}">
                <a16:creationId xmlns:a16="http://schemas.microsoft.com/office/drawing/2014/main" id="{E5617C04-BD89-1717-BA67-E983D2D257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7367" y="4886543"/>
            <a:ext cx="429492" cy="420833"/>
          </a:xfrm>
          <a:prstGeom prst="rect">
            <a:avLst/>
          </a:prstGeom>
        </p:spPr>
      </p:pic>
      <p:pic>
        <p:nvPicPr>
          <p:cNvPr id="6" name="Immagine 8">
            <a:extLst>
              <a:ext uri="{FF2B5EF4-FFF2-40B4-BE49-F238E27FC236}">
                <a16:creationId xmlns:a16="http://schemas.microsoft.com/office/drawing/2014/main" id="{EFC48AF0-05A0-35A1-D288-B3C6536405E2}"/>
              </a:ext>
            </a:extLst>
          </p:cNvPr>
          <p:cNvPicPr>
            <a:picLocks noChangeAspect="1"/>
          </p:cNvPicPr>
          <p:nvPr/>
        </p:nvPicPr>
        <p:blipFill>
          <a:blip r:embed="rId11"/>
          <a:stretch>
            <a:fillRect/>
          </a:stretch>
        </p:blipFill>
        <p:spPr>
          <a:xfrm>
            <a:off x="5736287" y="395548"/>
            <a:ext cx="993994" cy="643439"/>
          </a:xfrm>
          <a:prstGeom prst="rect">
            <a:avLst/>
          </a:prstGeom>
        </p:spPr>
      </p:pic>
      <p:sp>
        <p:nvSpPr>
          <p:cNvPr id="10" name="CasellaDiTesto 9">
            <a:extLst>
              <a:ext uri="{FF2B5EF4-FFF2-40B4-BE49-F238E27FC236}">
                <a16:creationId xmlns:a16="http://schemas.microsoft.com/office/drawing/2014/main" id="{28D8B744-FA3A-21BB-BECD-753F5F65655C}"/>
              </a:ext>
            </a:extLst>
          </p:cNvPr>
          <p:cNvSpPr txBox="1"/>
          <p:nvPr/>
        </p:nvSpPr>
        <p:spPr>
          <a:xfrm>
            <a:off x="2391092" y="1755441"/>
            <a:ext cx="6381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err="1">
                <a:latin typeface="Arial"/>
                <a:cs typeface="Arial"/>
              </a:rPr>
              <a:t>Boosting</a:t>
            </a:r>
            <a:r>
              <a:rPr lang="it-IT" sz="1200">
                <a:latin typeface="Arial"/>
                <a:cs typeface="Arial"/>
              </a:rPr>
              <a:t> the </a:t>
            </a:r>
            <a:r>
              <a:rPr lang="it-IT" sz="1200" err="1">
                <a:latin typeface="Arial"/>
                <a:cs typeface="Arial"/>
              </a:rPr>
              <a:t>yuan’s</a:t>
            </a:r>
            <a:r>
              <a:rPr lang="it-IT" sz="1200">
                <a:latin typeface="Arial"/>
                <a:cs typeface="Arial"/>
              </a:rPr>
              <a:t> </a:t>
            </a:r>
            <a:r>
              <a:rPr lang="it-IT" sz="1200" err="1">
                <a:latin typeface="Arial"/>
                <a:cs typeface="Arial"/>
              </a:rPr>
              <a:t>relatively</a:t>
            </a:r>
            <a:r>
              <a:rPr lang="it-IT" sz="1200">
                <a:latin typeface="Arial"/>
                <a:cs typeface="Arial"/>
              </a:rPr>
              <a:t> low use </a:t>
            </a:r>
            <a:r>
              <a:rPr lang="it-IT" sz="1200" err="1">
                <a:latin typeface="Arial"/>
                <a:cs typeface="Arial"/>
              </a:rPr>
              <a:t>outside</a:t>
            </a:r>
            <a:r>
              <a:rPr lang="it-IT" sz="1200">
                <a:latin typeface="Arial"/>
                <a:cs typeface="Arial"/>
              </a:rPr>
              <a:t> of the </a:t>
            </a:r>
            <a:r>
              <a:rPr lang="it-IT" sz="1200" err="1">
                <a:latin typeface="Arial"/>
                <a:cs typeface="Arial"/>
              </a:rPr>
              <a:t>Chinese</a:t>
            </a:r>
            <a:r>
              <a:rPr lang="it-IT" sz="1200">
                <a:latin typeface="Arial"/>
                <a:cs typeface="Arial"/>
              </a:rPr>
              <a:t> </a:t>
            </a:r>
            <a:r>
              <a:rPr lang="it-IT" sz="1200" err="1">
                <a:latin typeface="Arial"/>
                <a:cs typeface="Arial"/>
              </a:rPr>
              <a:t>domestic</a:t>
            </a:r>
            <a:r>
              <a:rPr lang="it-IT" sz="1200">
                <a:latin typeface="Arial"/>
                <a:cs typeface="Arial"/>
              </a:rPr>
              <a:t> market; Limit the power and market share of </a:t>
            </a:r>
            <a:r>
              <a:rPr lang="it-IT" sz="1200" err="1">
                <a:latin typeface="Arial"/>
                <a:cs typeface="Arial"/>
              </a:rPr>
              <a:t>both</a:t>
            </a:r>
            <a:r>
              <a:rPr lang="it-IT" sz="1200">
                <a:latin typeface="Arial"/>
                <a:cs typeface="Arial"/>
              </a:rPr>
              <a:t> commercial banks and </a:t>
            </a:r>
            <a:r>
              <a:rPr lang="it-IT" sz="1200" err="1">
                <a:latin typeface="Arial"/>
                <a:cs typeface="Arial"/>
              </a:rPr>
              <a:t>digital</a:t>
            </a:r>
            <a:r>
              <a:rPr lang="it-IT" sz="1200">
                <a:latin typeface="Arial"/>
                <a:cs typeface="Arial"/>
              </a:rPr>
              <a:t> payment corporations </a:t>
            </a:r>
            <a:r>
              <a:rPr lang="it-IT" sz="1200" err="1">
                <a:latin typeface="Arial"/>
                <a:cs typeface="Arial"/>
              </a:rPr>
              <a:t>that</a:t>
            </a:r>
            <a:r>
              <a:rPr lang="it-IT" sz="1200">
                <a:latin typeface="Arial"/>
                <a:cs typeface="Arial"/>
              </a:rPr>
              <a:t> operate </a:t>
            </a:r>
            <a:r>
              <a:rPr lang="it-IT" sz="1200" err="1">
                <a:latin typeface="Arial"/>
                <a:cs typeface="Arial"/>
              </a:rPr>
              <a:t>independent</a:t>
            </a:r>
            <a:r>
              <a:rPr lang="it-IT" sz="1200">
                <a:latin typeface="Arial"/>
                <a:cs typeface="Arial"/>
              </a:rPr>
              <a:t> of the state.</a:t>
            </a:r>
          </a:p>
        </p:txBody>
      </p:sp>
      <p:sp>
        <p:nvSpPr>
          <p:cNvPr id="12" name="CasellaDiTesto 11">
            <a:extLst>
              <a:ext uri="{FF2B5EF4-FFF2-40B4-BE49-F238E27FC236}">
                <a16:creationId xmlns:a16="http://schemas.microsoft.com/office/drawing/2014/main" id="{0D4BCB18-D1BE-38CB-D089-A3D577243D9E}"/>
              </a:ext>
            </a:extLst>
          </p:cNvPr>
          <p:cNvSpPr txBox="1"/>
          <p:nvPr/>
        </p:nvSpPr>
        <p:spPr>
          <a:xfrm>
            <a:off x="2392482" y="2907760"/>
            <a:ext cx="63818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err="1">
                <a:latin typeface="Arial"/>
                <a:cs typeface="Arial"/>
              </a:rPr>
              <a:t>Alipay</a:t>
            </a:r>
            <a:r>
              <a:rPr lang="it-IT" sz="1200">
                <a:latin typeface="Arial"/>
                <a:cs typeface="Arial"/>
              </a:rPr>
              <a:t>, WeChat </a:t>
            </a:r>
            <a:r>
              <a:rPr lang="it-IT" sz="1200" err="1">
                <a:latin typeface="Arial"/>
                <a:cs typeface="Arial"/>
              </a:rPr>
              <a:t>Pay</a:t>
            </a:r>
            <a:r>
              <a:rPr lang="it-IT" sz="1200">
                <a:latin typeface="Arial"/>
                <a:cs typeface="Arial"/>
              </a:rPr>
              <a:t>, </a:t>
            </a:r>
            <a:r>
              <a:rPr lang="it-IT" sz="1200" err="1">
                <a:latin typeface="Arial"/>
                <a:cs typeface="Arial"/>
              </a:rPr>
              <a:t>TenPay</a:t>
            </a:r>
            <a:r>
              <a:rPr lang="it-IT" sz="1200">
                <a:latin typeface="Arial"/>
                <a:cs typeface="Arial"/>
              </a:rPr>
              <a:t>, </a:t>
            </a:r>
            <a:r>
              <a:rPr lang="it-IT" sz="1200" err="1">
                <a:latin typeface="Arial"/>
                <a:cs typeface="Arial"/>
              </a:rPr>
              <a:t>People’s</a:t>
            </a:r>
            <a:r>
              <a:rPr lang="it-IT" sz="1200">
                <a:latin typeface="Arial"/>
                <a:cs typeface="Arial"/>
              </a:rPr>
              <a:t> Bank of China.</a:t>
            </a:r>
          </a:p>
        </p:txBody>
      </p:sp>
      <p:sp>
        <p:nvSpPr>
          <p:cNvPr id="16" name="CasellaDiTesto 15">
            <a:extLst>
              <a:ext uri="{FF2B5EF4-FFF2-40B4-BE49-F238E27FC236}">
                <a16:creationId xmlns:a16="http://schemas.microsoft.com/office/drawing/2014/main" id="{F0775E64-A900-C51E-B76F-E0DB3595CA08}"/>
              </a:ext>
            </a:extLst>
          </p:cNvPr>
          <p:cNvSpPr txBox="1"/>
          <p:nvPr/>
        </p:nvSpPr>
        <p:spPr>
          <a:xfrm>
            <a:off x="2393137" y="4556279"/>
            <a:ext cx="63818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it-IT" sz="1400">
              <a:latin typeface="Arial"/>
              <a:cs typeface="Arial"/>
            </a:endParaRPr>
          </a:p>
        </p:txBody>
      </p:sp>
      <p:sp>
        <p:nvSpPr>
          <p:cNvPr id="9" name="TextBox 8">
            <a:extLst>
              <a:ext uri="{FF2B5EF4-FFF2-40B4-BE49-F238E27FC236}">
                <a16:creationId xmlns:a16="http://schemas.microsoft.com/office/drawing/2014/main" id="{AF8A4BF2-8933-7579-C6FF-7DD327637191}"/>
              </a:ext>
            </a:extLst>
          </p:cNvPr>
          <p:cNvSpPr txBox="1"/>
          <p:nvPr/>
        </p:nvSpPr>
        <p:spPr>
          <a:xfrm>
            <a:off x="865455" y="2787368"/>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Stakeholders </a:t>
            </a:r>
            <a:endParaRPr lang="en-US" b="1">
              <a:solidFill>
                <a:srgbClr val="1E617A"/>
              </a:solidFill>
              <a:latin typeface="Arial"/>
              <a:ea typeface="+mn-lt"/>
              <a:cs typeface="Arial"/>
            </a:endParaRPr>
          </a:p>
          <a:p>
            <a:r>
              <a:rPr lang="en-US" sz="1400" b="1">
                <a:solidFill>
                  <a:srgbClr val="1E617A"/>
                </a:solidFill>
                <a:latin typeface="Arial"/>
                <a:ea typeface="+mn-lt"/>
                <a:cs typeface="+mn-lt"/>
              </a:rPr>
              <a:t>involved</a:t>
            </a:r>
            <a:endParaRPr lang="en-US" b="1">
              <a:solidFill>
                <a:srgbClr val="1E617A"/>
              </a:solidFill>
              <a:latin typeface="Arial"/>
              <a:cs typeface="Arial"/>
            </a:endParaRPr>
          </a:p>
        </p:txBody>
      </p:sp>
      <p:sp>
        <p:nvSpPr>
          <p:cNvPr id="13" name="TextBox 12">
            <a:extLst>
              <a:ext uri="{FF2B5EF4-FFF2-40B4-BE49-F238E27FC236}">
                <a16:creationId xmlns:a16="http://schemas.microsoft.com/office/drawing/2014/main" id="{71F9DEA8-CD15-84B6-323E-D79AEB8536E9}"/>
              </a:ext>
            </a:extLst>
          </p:cNvPr>
          <p:cNvSpPr txBox="1"/>
          <p:nvPr/>
        </p:nvSpPr>
        <p:spPr>
          <a:xfrm>
            <a:off x="865455" y="1927879"/>
            <a:ext cx="14205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Objectives</a:t>
            </a:r>
            <a:endParaRPr lang="en-US"/>
          </a:p>
        </p:txBody>
      </p:sp>
      <p:sp>
        <p:nvSpPr>
          <p:cNvPr id="17" name="TextBox 16">
            <a:extLst>
              <a:ext uri="{FF2B5EF4-FFF2-40B4-BE49-F238E27FC236}">
                <a16:creationId xmlns:a16="http://schemas.microsoft.com/office/drawing/2014/main" id="{99607419-4954-E6EC-EDAB-085CF158CC50}"/>
              </a:ext>
            </a:extLst>
          </p:cNvPr>
          <p:cNvSpPr txBox="1"/>
          <p:nvPr/>
        </p:nvSpPr>
        <p:spPr>
          <a:xfrm>
            <a:off x="865455" y="3772197"/>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Development</a:t>
            </a:r>
            <a:endParaRPr lang="en-US">
              <a:solidFill>
                <a:srgbClr val="000000"/>
              </a:solidFill>
              <a:latin typeface="Calibri" panose="020F0502020204030204"/>
              <a:ea typeface="+mn-lt"/>
              <a:cs typeface="+mn-lt"/>
            </a:endParaRPr>
          </a:p>
          <a:p>
            <a:r>
              <a:rPr lang="en-US" sz="1400" b="1">
                <a:solidFill>
                  <a:srgbClr val="1E617A"/>
                </a:solidFill>
                <a:latin typeface="Arial"/>
                <a:cs typeface="Calibri"/>
              </a:rPr>
              <a:t>stage</a:t>
            </a:r>
          </a:p>
        </p:txBody>
      </p:sp>
      <p:sp>
        <p:nvSpPr>
          <p:cNvPr id="19" name="TextBox 18">
            <a:extLst>
              <a:ext uri="{FF2B5EF4-FFF2-40B4-BE49-F238E27FC236}">
                <a16:creationId xmlns:a16="http://schemas.microsoft.com/office/drawing/2014/main" id="{65BEB01F-0446-AFCC-89DB-6A75E737410C}"/>
              </a:ext>
            </a:extLst>
          </p:cNvPr>
          <p:cNvSpPr txBox="1"/>
          <p:nvPr/>
        </p:nvSpPr>
        <p:spPr>
          <a:xfrm>
            <a:off x="865455" y="4942057"/>
            <a:ext cx="14205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Structure</a:t>
            </a:r>
            <a:endParaRPr lang="en-US" sz="1400" b="1">
              <a:solidFill>
                <a:srgbClr val="1E617A"/>
              </a:solidFill>
              <a:latin typeface="Arial"/>
              <a:cs typeface="Calibri"/>
            </a:endParaRPr>
          </a:p>
        </p:txBody>
      </p:sp>
      <p:sp>
        <p:nvSpPr>
          <p:cNvPr id="21" name="CasellaDiTesto 8">
            <a:extLst>
              <a:ext uri="{FF2B5EF4-FFF2-40B4-BE49-F238E27FC236}">
                <a16:creationId xmlns:a16="http://schemas.microsoft.com/office/drawing/2014/main" id="{9262F6BE-7880-C51B-7049-65FE9A88633E}"/>
              </a:ext>
            </a:extLst>
          </p:cNvPr>
          <p:cNvSpPr txBox="1"/>
          <p:nvPr/>
        </p:nvSpPr>
        <p:spPr>
          <a:xfrm>
            <a:off x="2391091" y="4708819"/>
            <a:ext cx="6381865"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latin typeface="Arial"/>
                <a:ea typeface="+mn-lt"/>
                <a:cs typeface="+mn-lt"/>
              </a:rPr>
              <a:t>E-CNY users can </a:t>
            </a:r>
            <a:r>
              <a:rPr lang="it-IT" sz="1200" err="1">
                <a:latin typeface="Arial"/>
                <a:ea typeface="+mn-lt"/>
                <a:cs typeface="+mn-lt"/>
              </a:rPr>
              <a:t>choose</a:t>
            </a:r>
            <a:r>
              <a:rPr lang="it-IT" sz="1200">
                <a:latin typeface="Arial"/>
                <a:ea typeface="+mn-lt"/>
                <a:cs typeface="+mn-lt"/>
              </a:rPr>
              <a:t> </a:t>
            </a:r>
            <a:r>
              <a:rPr lang="it-IT" sz="1200" err="1">
                <a:latin typeface="Arial"/>
                <a:ea typeface="+mn-lt"/>
                <a:cs typeface="+mn-lt"/>
              </a:rPr>
              <a:t>between</a:t>
            </a:r>
            <a:r>
              <a:rPr lang="it-IT" sz="1200">
                <a:latin typeface="Arial"/>
                <a:ea typeface="+mn-lt"/>
                <a:cs typeface="+mn-lt"/>
              </a:rPr>
              <a:t> </a:t>
            </a:r>
            <a:r>
              <a:rPr lang="it-IT" sz="1200" err="1">
                <a:latin typeface="Arial"/>
                <a:ea typeface="+mn-lt"/>
                <a:cs typeface="+mn-lt"/>
              </a:rPr>
              <a:t>individual</a:t>
            </a:r>
            <a:r>
              <a:rPr lang="it-IT" sz="1200">
                <a:latin typeface="Arial"/>
                <a:ea typeface="+mn-lt"/>
                <a:cs typeface="+mn-lt"/>
              </a:rPr>
              <a:t> or corporate </a:t>
            </a:r>
            <a:r>
              <a:rPr lang="it-IT" sz="1200" err="1">
                <a:latin typeface="Arial"/>
                <a:ea typeface="+mn-lt"/>
                <a:cs typeface="+mn-lt"/>
              </a:rPr>
              <a:t>wallets</a:t>
            </a:r>
            <a:r>
              <a:rPr lang="it-IT" sz="1200">
                <a:latin typeface="Arial"/>
                <a:ea typeface="+mn-lt"/>
                <a:cs typeface="+mn-lt"/>
              </a:rPr>
              <a:t>, </a:t>
            </a:r>
            <a:r>
              <a:rPr lang="it-IT" sz="1200" err="1">
                <a:latin typeface="Arial"/>
                <a:ea typeface="+mn-lt"/>
                <a:cs typeface="+mn-lt"/>
              </a:rPr>
              <a:t>which</a:t>
            </a:r>
            <a:r>
              <a:rPr lang="it-IT" sz="1200">
                <a:latin typeface="Arial"/>
                <a:ea typeface="+mn-lt"/>
                <a:cs typeface="+mn-lt"/>
              </a:rPr>
              <a:t> </a:t>
            </a:r>
            <a:r>
              <a:rPr lang="it-IT" sz="1200" err="1">
                <a:latin typeface="Arial"/>
                <a:ea typeface="+mn-lt"/>
                <a:cs typeface="+mn-lt"/>
              </a:rPr>
              <a:t>offer</a:t>
            </a:r>
            <a:r>
              <a:rPr lang="it-IT" sz="1200">
                <a:latin typeface="Arial"/>
                <a:ea typeface="+mn-lt"/>
                <a:cs typeface="+mn-lt"/>
              </a:rPr>
              <a:t> </a:t>
            </a:r>
            <a:r>
              <a:rPr lang="it-IT" sz="1200" err="1">
                <a:latin typeface="Arial"/>
                <a:ea typeface="+mn-lt"/>
                <a:cs typeface="+mn-lt"/>
              </a:rPr>
              <a:t>different</a:t>
            </a:r>
            <a:r>
              <a:rPr lang="it-IT" sz="1200">
                <a:latin typeface="Arial"/>
                <a:ea typeface="+mn-lt"/>
                <a:cs typeface="+mn-lt"/>
              </a:rPr>
              <a:t> </a:t>
            </a:r>
            <a:r>
              <a:rPr lang="it-IT" sz="1200" err="1">
                <a:latin typeface="Arial"/>
                <a:ea typeface="+mn-lt"/>
                <a:cs typeface="+mn-lt"/>
              </a:rPr>
              <a:t>transaction</a:t>
            </a:r>
            <a:r>
              <a:rPr lang="it-IT" sz="1200">
                <a:latin typeface="Arial"/>
                <a:ea typeface="+mn-lt"/>
                <a:cs typeface="+mn-lt"/>
              </a:rPr>
              <a:t> </a:t>
            </a:r>
            <a:r>
              <a:rPr lang="it-IT" sz="1200" err="1">
                <a:latin typeface="Arial"/>
                <a:ea typeface="+mn-lt"/>
                <a:cs typeface="+mn-lt"/>
              </a:rPr>
              <a:t>limits</a:t>
            </a:r>
            <a:r>
              <a:rPr lang="it-IT" sz="1200">
                <a:latin typeface="Arial"/>
                <a:ea typeface="+mn-lt"/>
                <a:cs typeface="+mn-lt"/>
              </a:rPr>
              <a:t>. </a:t>
            </a:r>
            <a:r>
              <a:rPr lang="it-IT" sz="1200" err="1">
                <a:latin typeface="Arial"/>
                <a:ea typeface="+mn-lt"/>
                <a:cs typeface="+mn-lt"/>
              </a:rPr>
              <a:t>Wallets</a:t>
            </a:r>
            <a:r>
              <a:rPr lang="it-IT" sz="1200">
                <a:latin typeface="Arial"/>
                <a:ea typeface="+mn-lt"/>
                <a:cs typeface="+mn-lt"/>
              </a:rPr>
              <a:t> can </a:t>
            </a:r>
            <a:r>
              <a:rPr lang="it-IT" sz="1200" err="1">
                <a:latin typeface="Arial"/>
                <a:ea typeface="+mn-lt"/>
                <a:cs typeface="+mn-lt"/>
              </a:rPr>
              <a:t>also</a:t>
            </a:r>
            <a:r>
              <a:rPr lang="it-IT" sz="1200">
                <a:latin typeface="Arial"/>
                <a:ea typeface="+mn-lt"/>
                <a:cs typeface="+mn-lt"/>
              </a:rPr>
              <a:t> be software </a:t>
            </a:r>
            <a:r>
              <a:rPr lang="it-IT" sz="1200" err="1">
                <a:latin typeface="Arial"/>
                <a:ea typeface="+mn-lt"/>
                <a:cs typeface="+mn-lt"/>
              </a:rPr>
              <a:t>based</a:t>
            </a:r>
            <a:r>
              <a:rPr lang="it-IT" sz="1200">
                <a:latin typeface="Arial"/>
                <a:ea typeface="+mn-lt"/>
                <a:cs typeface="+mn-lt"/>
              </a:rPr>
              <a:t> — the e-CNY mobile app, </a:t>
            </a:r>
            <a:r>
              <a:rPr lang="it-IT" sz="1200" err="1">
                <a:latin typeface="Arial"/>
                <a:ea typeface="+mn-lt"/>
                <a:cs typeface="+mn-lt"/>
              </a:rPr>
              <a:t>which</a:t>
            </a:r>
            <a:r>
              <a:rPr lang="it-IT" sz="1200">
                <a:latin typeface="Arial"/>
                <a:ea typeface="+mn-lt"/>
                <a:cs typeface="+mn-lt"/>
              </a:rPr>
              <a:t> </a:t>
            </a:r>
            <a:r>
              <a:rPr lang="it-IT" sz="1200" err="1">
                <a:latin typeface="Arial"/>
                <a:ea typeface="+mn-lt"/>
                <a:cs typeface="+mn-lt"/>
              </a:rPr>
              <a:t>allows</a:t>
            </a:r>
            <a:r>
              <a:rPr lang="it-IT" sz="1200">
                <a:latin typeface="Arial"/>
                <a:ea typeface="+mn-lt"/>
                <a:cs typeface="+mn-lt"/>
              </a:rPr>
              <a:t> users to </a:t>
            </a:r>
            <a:r>
              <a:rPr lang="it-IT" sz="1200" err="1">
                <a:latin typeface="Arial"/>
                <a:ea typeface="+mn-lt"/>
                <a:cs typeface="+mn-lt"/>
              </a:rPr>
              <a:t>manage</a:t>
            </a:r>
            <a:r>
              <a:rPr lang="it-IT" sz="1200">
                <a:latin typeface="Arial"/>
                <a:ea typeface="+mn-lt"/>
                <a:cs typeface="+mn-lt"/>
              </a:rPr>
              <a:t> </a:t>
            </a:r>
            <a:r>
              <a:rPr lang="it-IT" sz="1200" err="1">
                <a:latin typeface="Arial"/>
                <a:ea typeface="+mn-lt"/>
                <a:cs typeface="+mn-lt"/>
              </a:rPr>
              <a:t>their</a:t>
            </a:r>
            <a:r>
              <a:rPr lang="it-IT" sz="1200">
                <a:latin typeface="Arial"/>
                <a:ea typeface="+mn-lt"/>
                <a:cs typeface="+mn-lt"/>
              </a:rPr>
              <a:t> e-CNY </a:t>
            </a:r>
            <a:r>
              <a:rPr lang="it-IT" sz="1200" err="1">
                <a:latin typeface="Arial"/>
                <a:ea typeface="+mn-lt"/>
                <a:cs typeface="+mn-lt"/>
              </a:rPr>
              <a:t>transactions</a:t>
            </a:r>
            <a:r>
              <a:rPr lang="it-IT" sz="1200">
                <a:latin typeface="Arial"/>
                <a:ea typeface="+mn-lt"/>
                <a:cs typeface="+mn-lt"/>
              </a:rPr>
              <a:t> — or hardware </a:t>
            </a:r>
            <a:r>
              <a:rPr lang="it-IT" sz="1200" err="1">
                <a:latin typeface="Arial"/>
                <a:ea typeface="+mn-lt"/>
                <a:cs typeface="+mn-lt"/>
              </a:rPr>
              <a:t>based</a:t>
            </a:r>
            <a:r>
              <a:rPr lang="it-IT" sz="1200">
                <a:latin typeface="Arial"/>
                <a:ea typeface="+mn-lt"/>
                <a:cs typeface="+mn-lt"/>
              </a:rPr>
              <a:t>, an </a:t>
            </a:r>
            <a:r>
              <a:rPr lang="it-IT" sz="1200" err="1">
                <a:latin typeface="Arial"/>
                <a:ea typeface="+mn-lt"/>
                <a:cs typeface="+mn-lt"/>
              </a:rPr>
              <a:t>electronic</a:t>
            </a:r>
            <a:r>
              <a:rPr lang="it-IT" sz="1200">
                <a:latin typeface="Arial"/>
                <a:ea typeface="+mn-lt"/>
                <a:cs typeface="+mn-lt"/>
              </a:rPr>
              <a:t> card </a:t>
            </a:r>
            <a:r>
              <a:rPr lang="it-IT" sz="1200" err="1">
                <a:latin typeface="Arial"/>
                <a:ea typeface="+mn-lt"/>
                <a:cs typeface="+mn-lt"/>
              </a:rPr>
              <a:t>that</a:t>
            </a:r>
            <a:r>
              <a:rPr lang="it-IT" sz="1200">
                <a:latin typeface="Arial"/>
                <a:ea typeface="+mn-lt"/>
                <a:cs typeface="+mn-lt"/>
              </a:rPr>
              <a:t> </a:t>
            </a:r>
            <a:r>
              <a:rPr lang="it-IT" sz="1200" err="1">
                <a:latin typeface="Arial"/>
                <a:ea typeface="+mn-lt"/>
                <a:cs typeface="+mn-lt"/>
              </a:rPr>
              <a:t>allows</a:t>
            </a:r>
            <a:r>
              <a:rPr lang="it-IT" sz="1200">
                <a:latin typeface="Arial"/>
                <a:ea typeface="+mn-lt"/>
                <a:cs typeface="+mn-lt"/>
              </a:rPr>
              <a:t> for touch-</a:t>
            </a:r>
            <a:r>
              <a:rPr lang="it-IT" sz="1200" err="1">
                <a:latin typeface="Arial"/>
                <a:ea typeface="+mn-lt"/>
                <a:cs typeface="+mn-lt"/>
              </a:rPr>
              <a:t>based</a:t>
            </a:r>
            <a:r>
              <a:rPr lang="it-IT" sz="1200">
                <a:latin typeface="Arial"/>
                <a:ea typeface="+mn-lt"/>
                <a:cs typeface="+mn-lt"/>
              </a:rPr>
              <a:t> </a:t>
            </a:r>
            <a:r>
              <a:rPr lang="it-IT" sz="1200" err="1">
                <a:latin typeface="Arial"/>
                <a:ea typeface="+mn-lt"/>
                <a:cs typeface="+mn-lt"/>
              </a:rPr>
              <a:t>transactions</a:t>
            </a:r>
            <a:r>
              <a:rPr lang="it-IT" sz="1200">
                <a:latin typeface="Arial"/>
                <a:ea typeface="+mn-lt"/>
                <a:cs typeface="+mn-lt"/>
              </a:rPr>
              <a:t>.</a:t>
            </a:r>
            <a:endParaRPr lang="en-US" sz="1200">
              <a:latin typeface="Arial"/>
            </a:endParaRPr>
          </a:p>
          <a:p>
            <a:endParaRPr lang="it-IT" sz="1400">
              <a:latin typeface="Arial"/>
              <a:ea typeface="+mn-lt"/>
              <a:cs typeface="+mn-lt"/>
            </a:endParaRPr>
          </a:p>
        </p:txBody>
      </p:sp>
      <p:sp>
        <p:nvSpPr>
          <p:cNvPr id="23" name="CasellaDiTesto 5">
            <a:extLst>
              <a:ext uri="{FF2B5EF4-FFF2-40B4-BE49-F238E27FC236}">
                <a16:creationId xmlns:a16="http://schemas.microsoft.com/office/drawing/2014/main" id="{259867D3-8F8E-DFB8-2AA0-66B42E9D2E2E}"/>
              </a:ext>
            </a:extLst>
          </p:cNvPr>
          <p:cNvSpPr txBox="1"/>
          <p:nvPr/>
        </p:nvSpPr>
        <p:spPr>
          <a:xfrm>
            <a:off x="2388307" y="3716348"/>
            <a:ext cx="6381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err="1">
                <a:latin typeface="Arial"/>
                <a:ea typeface="+mn-lt"/>
                <a:cs typeface="+mn-lt"/>
              </a:rPr>
              <a:t>China's</a:t>
            </a:r>
            <a:r>
              <a:rPr lang="it-IT" sz="1200">
                <a:latin typeface="Arial"/>
                <a:ea typeface="+mn-lt"/>
                <a:cs typeface="+mn-lt"/>
              </a:rPr>
              <a:t> </a:t>
            </a:r>
            <a:r>
              <a:rPr lang="it-IT" sz="1200" err="1">
                <a:latin typeface="Arial"/>
                <a:ea typeface="+mn-lt"/>
                <a:cs typeface="+mn-lt"/>
              </a:rPr>
              <a:t>central</a:t>
            </a:r>
            <a:r>
              <a:rPr lang="it-IT" sz="1200">
                <a:latin typeface="Arial"/>
                <a:ea typeface="+mn-lt"/>
                <a:cs typeface="+mn-lt"/>
              </a:rPr>
              <a:t> bank </a:t>
            </a:r>
            <a:r>
              <a:rPr lang="it-IT" sz="1200" err="1">
                <a:latin typeface="Arial"/>
                <a:ea typeface="+mn-lt"/>
                <a:cs typeface="+mn-lt"/>
              </a:rPr>
              <a:t>is</a:t>
            </a:r>
            <a:r>
              <a:rPr lang="it-IT" sz="1200">
                <a:latin typeface="Arial"/>
                <a:ea typeface="+mn-lt"/>
                <a:cs typeface="+mn-lt"/>
              </a:rPr>
              <a:t> to </a:t>
            </a:r>
            <a:r>
              <a:rPr lang="it-IT" sz="1200" err="1">
                <a:latin typeface="Arial"/>
                <a:ea typeface="+mn-lt"/>
                <a:cs typeface="+mn-lt"/>
              </a:rPr>
              <a:t>extend</a:t>
            </a:r>
            <a:r>
              <a:rPr lang="it-IT" sz="1200">
                <a:latin typeface="Arial"/>
                <a:ea typeface="+mn-lt"/>
                <a:cs typeface="+mn-lt"/>
              </a:rPr>
              <a:t> the trial of </a:t>
            </a:r>
            <a:r>
              <a:rPr lang="it-IT" sz="1200" err="1">
                <a:latin typeface="Arial"/>
                <a:ea typeface="+mn-lt"/>
                <a:cs typeface="+mn-lt"/>
              </a:rPr>
              <a:t>its</a:t>
            </a:r>
            <a:r>
              <a:rPr lang="it-IT" sz="1200">
                <a:latin typeface="Arial"/>
                <a:ea typeface="+mn-lt"/>
                <a:cs typeface="+mn-lt"/>
              </a:rPr>
              <a:t> e-CNY </a:t>
            </a:r>
            <a:r>
              <a:rPr lang="it-IT" sz="1200" err="1">
                <a:latin typeface="Arial"/>
                <a:ea typeface="+mn-lt"/>
                <a:cs typeface="+mn-lt"/>
              </a:rPr>
              <a:t>digital</a:t>
            </a:r>
            <a:r>
              <a:rPr lang="it-IT" sz="1200">
                <a:latin typeface="Arial"/>
                <a:ea typeface="+mn-lt"/>
                <a:cs typeface="+mn-lt"/>
              </a:rPr>
              <a:t> </a:t>
            </a:r>
            <a:r>
              <a:rPr lang="it-IT" sz="1200" err="1">
                <a:latin typeface="Arial"/>
                <a:ea typeface="+mn-lt"/>
                <a:cs typeface="+mn-lt"/>
              </a:rPr>
              <a:t>currency</a:t>
            </a:r>
            <a:r>
              <a:rPr lang="it-IT" sz="1200">
                <a:latin typeface="Arial"/>
                <a:ea typeface="+mn-lt"/>
                <a:cs typeface="+mn-lt"/>
              </a:rPr>
              <a:t> to </a:t>
            </a:r>
            <a:r>
              <a:rPr lang="it-IT" sz="1200" err="1">
                <a:latin typeface="Arial"/>
                <a:ea typeface="+mn-lt"/>
                <a:cs typeface="+mn-lt"/>
              </a:rPr>
              <a:t>four</a:t>
            </a:r>
            <a:r>
              <a:rPr lang="it-IT" sz="1200">
                <a:latin typeface="Arial"/>
                <a:ea typeface="+mn-lt"/>
                <a:cs typeface="+mn-lt"/>
              </a:rPr>
              <a:t> major </a:t>
            </a:r>
            <a:r>
              <a:rPr lang="it-IT" sz="1200" err="1">
                <a:latin typeface="Arial"/>
                <a:ea typeface="+mn-lt"/>
                <a:cs typeface="+mn-lt"/>
              </a:rPr>
              <a:t>provinces</a:t>
            </a:r>
            <a:r>
              <a:rPr lang="it-IT" sz="1200">
                <a:latin typeface="Arial"/>
                <a:ea typeface="+mn-lt"/>
                <a:cs typeface="+mn-lt"/>
              </a:rPr>
              <a:t> </a:t>
            </a:r>
            <a:r>
              <a:rPr lang="it-IT" sz="1200" err="1">
                <a:latin typeface="Arial"/>
                <a:ea typeface="+mn-lt"/>
                <a:cs typeface="+mn-lt"/>
              </a:rPr>
              <a:t>including</a:t>
            </a:r>
            <a:r>
              <a:rPr lang="it-IT" sz="1200">
                <a:latin typeface="Arial"/>
                <a:ea typeface="+mn-lt"/>
                <a:cs typeface="+mn-lt"/>
              </a:rPr>
              <a:t> Guangdong. 2022 </a:t>
            </a:r>
            <a:r>
              <a:rPr lang="it-IT" sz="1200" err="1">
                <a:latin typeface="Arial"/>
                <a:ea typeface="+mn-lt"/>
                <a:cs typeface="+mn-lt"/>
              </a:rPr>
              <a:t>also</a:t>
            </a:r>
            <a:r>
              <a:rPr lang="it-IT" sz="1200">
                <a:latin typeface="Arial"/>
                <a:ea typeface="+mn-lt"/>
                <a:cs typeface="+mn-lt"/>
              </a:rPr>
              <a:t> </a:t>
            </a:r>
            <a:r>
              <a:rPr lang="it-IT" sz="1200" err="1">
                <a:latin typeface="Arial"/>
                <a:ea typeface="+mn-lt"/>
                <a:cs typeface="+mn-lt"/>
              </a:rPr>
              <a:t>saw</a:t>
            </a:r>
            <a:r>
              <a:rPr lang="it-IT" sz="1200">
                <a:latin typeface="Arial"/>
                <a:ea typeface="+mn-lt"/>
                <a:cs typeface="+mn-lt"/>
              </a:rPr>
              <a:t> the e-</a:t>
            </a:r>
            <a:r>
              <a:rPr lang="it-IT" sz="1200" err="1">
                <a:latin typeface="Arial"/>
                <a:ea typeface="+mn-lt"/>
                <a:cs typeface="+mn-lt"/>
              </a:rPr>
              <a:t>CNY’s</a:t>
            </a:r>
            <a:r>
              <a:rPr lang="it-IT" sz="1200">
                <a:latin typeface="Arial"/>
                <a:ea typeface="+mn-lt"/>
                <a:cs typeface="+mn-lt"/>
              </a:rPr>
              <a:t> </a:t>
            </a:r>
            <a:r>
              <a:rPr lang="it-IT" sz="1200" err="1">
                <a:latin typeface="Arial"/>
                <a:ea typeface="+mn-lt"/>
                <a:cs typeface="+mn-lt"/>
              </a:rPr>
              <a:t>highly</a:t>
            </a:r>
            <a:r>
              <a:rPr lang="it-IT" sz="1200">
                <a:latin typeface="Arial"/>
                <a:ea typeface="+mn-lt"/>
                <a:cs typeface="+mn-lt"/>
              </a:rPr>
              <a:t> </a:t>
            </a:r>
            <a:r>
              <a:rPr lang="it-IT" sz="1200" err="1">
                <a:latin typeface="Arial"/>
                <a:ea typeface="+mn-lt"/>
                <a:cs typeface="+mn-lt"/>
              </a:rPr>
              <a:t>anticipated</a:t>
            </a:r>
            <a:r>
              <a:rPr lang="it-IT" sz="1200">
                <a:latin typeface="Arial"/>
                <a:ea typeface="+mn-lt"/>
                <a:cs typeface="+mn-lt"/>
              </a:rPr>
              <a:t> trial </a:t>
            </a:r>
            <a:r>
              <a:rPr lang="it-IT" sz="1200" err="1">
                <a:latin typeface="Arial"/>
                <a:ea typeface="+mn-lt"/>
                <a:cs typeface="+mn-lt"/>
              </a:rPr>
              <a:t>launch</a:t>
            </a:r>
            <a:r>
              <a:rPr lang="it-IT" sz="1200">
                <a:latin typeface="Arial"/>
                <a:ea typeface="+mn-lt"/>
                <a:cs typeface="+mn-lt"/>
              </a:rPr>
              <a:t> </a:t>
            </a:r>
            <a:r>
              <a:rPr lang="it-IT" sz="1200" err="1">
                <a:latin typeface="Arial"/>
                <a:ea typeface="+mn-lt"/>
                <a:cs typeface="+mn-lt"/>
              </a:rPr>
              <a:t>at</a:t>
            </a:r>
            <a:r>
              <a:rPr lang="it-IT" sz="1200">
                <a:latin typeface="Arial"/>
                <a:ea typeface="+mn-lt"/>
                <a:cs typeface="+mn-lt"/>
              </a:rPr>
              <a:t> the 2022 Winter </a:t>
            </a:r>
            <a:r>
              <a:rPr lang="it-IT" sz="1200" err="1">
                <a:latin typeface="Arial"/>
                <a:ea typeface="+mn-lt"/>
                <a:cs typeface="+mn-lt"/>
              </a:rPr>
              <a:t>Olympics</a:t>
            </a:r>
            <a:r>
              <a:rPr lang="it-IT" sz="1200">
                <a:latin typeface="Arial"/>
                <a:ea typeface="+mn-lt"/>
                <a:cs typeface="+mn-lt"/>
              </a:rPr>
              <a:t> – the first of </a:t>
            </a:r>
            <a:r>
              <a:rPr lang="it-IT" sz="1200" err="1">
                <a:latin typeface="Arial"/>
                <a:ea typeface="+mn-lt"/>
                <a:cs typeface="+mn-lt"/>
              </a:rPr>
              <a:t>such</a:t>
            </a:r>
            <a:r>
              <a:rPr lang="it-IT" sz="1200">
                <a:latin typeface="Arial"/>
                <a:ea typeface="+mn-lt"/>
                <a:cs typeface="+mn-lt"/>
              </a:rPr>
              <a:t> trials to include </a:t>
            </a:r>
            <a:r>
              <a:rPr lang="it-IT" sz="1200" err="1">
                <a:latin typeface="Arial"/>
                <a:ea typeface="+mn-lt"/>
                <a:cs typeface="+mn-lt"/>
              </a:rPr>
              <a:t>foreign</a:t>
            </a:r>
            <a:r>
              <a:rPr lang="it-IT" sz="1200">
                <a:latin typeface="Arial"/>
                <a:ea typeface="+mn-lt"/>
                <a:cs typeface="+mn-lt"/>
              </a:rPr>
              <a:t> </a:t>
            </a:r>
            <a:r>
              <a:rPr lang="it-IT" sz="1200" err="1">
                <a:latin typeface="Arial"/>
                <a:ea typeface="+mn-lt"/>
                <a:cs typeface="+mn-lt"/>
              </a:rPr>
              <a:t>visitors</a:t>
            </a:r>
            <a:r>
              <a:rPr lang="it-IT" sz="1200">
                <a:latin typeface="Arial"/>
                <a:ea typeface="+mn-lt"/>
                <a:cs typeface="+mn-lt"/>
              </a:rPr>
              <a:t>. </a:t>
            </a:r>
            <a:endParaRPr lang="en-US" sz="1200">
              <a:latin typeface="Arial"/>
              <a:cs typeface="Arial"/>
            </a:endParaRPr>
          </a:p>
        </p:txBody>
      </p:sp>
    </p:spTree>
    <p:extLst>
      <p:ext uri="{BB962C8B-B14F-4D97-AF65-F5344CB8AC3E}">
        <p14:creationId xmlns:p14="http://schemas.microsoft.com/office/powerpoint/2010/main" val="209542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CD9700-6D16-B770-59A0-0C004455C539}"/>
              </a:ext>
            </a:extLst>
          </p:cNvPr>
          <p:cNvSpPr>
            <a:spLocks noGrp="1"/>
          </p:cNvSpPr>
          <p:nvPr>
            <p:ph type="title"/>
          </p:nvPr>
        </p:nvSpPr>
        <p:spPr/>
        <p:txBody>
          <a:bodyPr>
            <a:normAutofit/>
          </a:bodyPr>
          <a:lstStyle/>
          <a:p>
            <a:r>
              <a:rPr lang="it-IT">
                <a:latin typeface="Arial"/>
                <a:cs typeface="Arial"/>
              </a:rPr>
              <a:t>International </a:t>
            </a:r>
            <a:r>
              <a:rPr lang="it-IT" err="1">
                <a:latin typeface="Arial"/>
                <a:cs typeface="Arial"/>
              </a:rPr>
              <a:t>comparison</a:t>
            </a:r>
            <a:r>
              <a:rPr lang="it-IT">
                <a:latin typeface="Arial"/>
                <a:cs typeface="Arial"/>
              </a:rPr>
              <a:t> – Europe</a:t>
            </a:r>
            <a:endParaRPr lang="it-IT" err="1"/>
          </a:p>
        </p:txBody>
      </p:sp>
      <p:sp>
        <p:nvSpPr>
          <p:cNvPr id="3" name="Segnaposto data 2">
            <a:extLst>
              <a:ext uri="{FF2B5EF4-FFF2-40B4-BE49-F238E27FC236}">
                <a16:creationId xmlns:a16="http://schemas.microsoft.com/office/drawing/2014/main" id="{79AD4A83-3781-5F2E-0EBC-72B3F083A697}"/>
              </a:ext>
            </a:extLst>
          </p:cNvPr>
          <p:cNvSpPr>
            <a:spLocks noGrp="1"/>
          </p:cNvSpPr>
          <p:nvPr>
            <p:ph type="dt" sz="half" idx="10"/>
          </p:nvPr>
        </p:nvSpPr>
        <p:spPr/>
        <p:txBody>
          <a:bodyPr/>
          <a:lstStyle/>
          <a:p>
            <a:fld id="{77263E1A-5064-4E30-9425-D2978E4FCE49}" type="datetime4">
              <a:rPr lang="en-US" smtClean="0"/>
              <a:t>January 11, 2023</a:t>
            </a:fld>
            <a:endParaRPr lang="en-US"/>
          </a:p>
        </p:txBody>
      </p:sp>
      <p:sp>
        <p:nvSpPr>
          <p:cNvPr id="4" name="Segnaposto numero diapositiva 3">
            <a:extLst>
              <a:ext uri="{FF2B5EF4-FFF2-40B4-BE49-F238E27FC236}">
                <a16:creationId xmlns:a16="http://schemas.microsoft.com/office/drawing/2014/main" id="{21FB5720-D5D9-B3AA-55A7-CAB55669236B}"/>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5" name="Segnaposto testo 4">
            <a:extLst>
              <a:ext uri="{FF2B5EF4-FFF2-40B4-BE49-F238E27FC236}">
                <a16:creationId xmlns:a16="http://schemas.microsoft.com/office/drawing/2014/main" id="{D42761D8-1965-D8EA-96AD-5F5B4400AC89}"/>
              </a:ext>
            </a:extLst>
          </p:cNvPr>
          <p:cNvSpPr>
            <a:spLocks noGrp="1"/>
          </p:cNvSpPr>
          <p:nvPr>
            <p:ph type="body" sz="quarter" idx="13"/>
          </p:nvPr>
        </p:nvSpPr>
        <p:spPr/>
        <p:txBody>
          <a:bodyPr vert="horz" lIns="91440" tIns="45720" rIns="91440" bIns="45720" rtlCol="0" anchor="t">
            <a:normAutofit/>
          </a:bodyPr>
          <a:lstStyle/>
          <a:p>
            <a:r>
              <a:rPr lang="en-US" dirty="0">
                <a:latin typeface="Arial"/>
                <a:cs typeface="Arial"/>
              </a:rPr>
              <a:t>Source: Atlantic Council, ECB</a:t>
            </a:r>
            <a:endParaRPr lang="it-IT" dirty="0"/>
          </a:p>
        </p:txBody>
      </p:sp>
      <p:grpSp>
        <p:nvGrpSpPr>
          <p:cNvPr id="43" name="Gruppo 42">
            <a:extLst>
              <a:ext uri="{FF2B5EF4-FFF2-40B4-BE49-F238E27FC236}">
                <a16:creationId xmlns:a16="http://schemas.microsoft.com/office/drawing/2014/main" id="{EB78DE16-2E66-5B4C-C83A-E1A491B95E29}"/>
              </a:ext>
            </a:extLst>
          </p:cNvPr>
          <p:cNvGrpSpPr/>
          <p:nvPr/>
        </p:nvGrpSpPr>
        <p:grpSpPr>
          <a:xfrm>
            <a:off x="360219" y="1774550"/>
            <a:ext cx="8437228" cy="3478962"/>
            <a:chOff x="360219" y="1879091"/>
            <a:chExt cx="8437228" cy="3478962"/>
          </a:xfrm>
        </p:grpSpPr>
        <p:pic>
          <p:nvPicPr>
            <p:cNvPr id="29" name="Immagine 7">
              <a:extLst>
                <a:ext uri="{FF2B5EF4-FFF2-40B4-BE49-F238E27FC236}">
                  <a16:creationId xmlns:a16="http://schemas.microsoft.com/office/drawing/2014/main" id="{D7DCBE08-0D0E-7DE2-0075-9B43DD0C1A60}"/>
                </a:ext>
              </a:extLst>
            </p:cNvPr>
            <p:cNvPicPr>
              <a:picLocks noChangeAspect="1"/>
            </p:cNvPicPr>
            <p:nvPr/>
          </p:nvPicPr>
          <p:blipFill>
            <a:blip r:embed="rId2"/>
            <a:stretch>
              <a:fillRect/>
            </a:stretch>
          </p:blipFill>
          <p:spPr>
            <a:xfrm>
              <a:off x="370029" y="4379115"/>
              <a:ext cx="8427418" cy="978938"/>
            </a:xfrm>
            <a:prstGeom prst="rect">
              <a:avLst/>
            </a:prstGeom>
          </p:spPr>
        </p:pic>
        <p:pic>
          <p:nvPicPr>
            <p:cNvPr id="7" name="Immagine 7">
              <a:extLst>
                <a:ext uri="{FF2B5EF4-FFF2-40B4-BE49-F238E27FC236}">
                  <a16:creationId xmlns:a16="http://schemas.microsoft.com/office/drawing/2014/main" id="{5E04196D-762B-40E1-12DE-6E8F605C35CE}"/>
                </a:ext>
              </a:extLst>
            </p:cNvPr>
            <p:cNvPicPr>
              <a:picLocks noChangeAspect="1"/>
            </p:cNvPicPr>
            <p:nvPr/>
          </p:nvPicPr>
          <p:blipFill>
            <a:blip r:embed="rId2"/>
            <a:stretch>
              <a:fillRect/>
            </a:stretch>
          </p:blipFill>
          <p:spPr>
            <a:xfrm>
              <a:off x="360219" y="1879091"/>
              <a:ext cx="8427418" cy="1126661"/>
            </a:xfrm>
            <a:prstGeom prst="rect">
              <a:avLst/>
            </a:prstGeom>
          </p:spPr>
        </p:pic>
        <p:pic>
          <p:nvPicPr>
            <p:cNvPr id="32" name="Elemento grafico 13" descr="Tiro a segno con riempimento a tinta unita">
              <a:extLst>
                <a:ext uri="{FF2B5EF4-FFF2-40B4-BE49-F238E27FC236}">
                  <a16:creationId xmlns:a16="http://schemas.microsoft.com/office/drawing/2014/main" id="{0566B0F0-E2EF-107B-FF34-84AF4018F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981" y="2307912"/>
              <a:ext cx="308264" cy="308264"/>
            </a:xfrm>
            <a:prstGeom prst="rect">
              <a:avLst/>
            </a:prstGeom>
          </p:spPr>
        </p:pic>
        <p:pic>
          <p:nvPicPr>
            <p:cNvPr id="34" name="Elemento grafico 20" descr="Cicli con persone contorno">
              <a:extLst>
                <a:ext uri="{FF2B5EF4-FFF2-40B4-BE49-F238E27FC236}">
                  <a16:creationId xmlns:a16="http://schemas.microsoft.com/office/drawing/2014/main" id="{3BF93C26-73A5-14D9-3389-6D16A5BC27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990" y="3435503"/>
              <a:ext cx="429492" cy="412174"/>
            </a:xfrm>
            <a:prstGeom prst="rect">
              <a:avLst/>
            </a:prstGeom>
          </p:spPr>
        </p:pic>
        <p:pic>
          <p:nvPicPr>
            <p:cNvPr id="35" name="Elemento grafico 35" descr="Appunti selezionati contorno">
              <a:extLst>
                <a:ext uri="{FF2B5EF4-FFF2-40B4-BE49-F238E27FC236}">
                  <a16:creationId xmlns:a16="http://schemas.microsoft.com/office/drawing/2014/main" id="{5AAE78B7-2C72-AAF1-6D40-86F1DE110D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402" y="4659657"/>
              <a:ext cx="455469" cy="455469"/>
            </a:xfrm>
            <a:prstGeom prst="rect">
              <a:avLst/>
            </a:prstGeom>
          </p:spPr>
        </p:pic>
      </p:grpSp>
      <p:pic>
        <p:nvPicPr>
          <p:cNvPr id="6" name="Immagine 8" descr="Immagine che contiene trasporto, veivolo&#10;&#10;Descrizione generata automaticamente">
            <a:extLst>
              <a:ext uri="{FF2B5EF4-FFF2-40B4-BE49-F238E27FC236}">
                <a16:creationId xmlns:a16="http://schemas.microsoft.com/office/drawing/2014/main" id="{E69654D4-D476-16E4-0927-656B8BCE4A75}"/>
              </a:ext>
            </a:extLst>
          </p:cNvPr>
          <p:cNvPicPr>
            <a:picLocks noChangeAspect="1"/>
          </p:cNvPicPr>
          <p:nvPr/>
        </p:nvPicPr>
        <p:blipFill>
          <a:blip r:embed="rId9"/>
          <a:stretch>
            <a:fillRect/>
          </a:stretch>
        </p:blipFill>
        <p:spPr>
          <a:xfrm>
            <a:off x="5918091" y="434991"/>
            <a:ext cx="937948" cy="591881"/>
          </a:xfrm>
          <a:prstGeom prst="rect">
            <a:avLst/>
          </a:prstGeom>
        </p:spPr>
      </p:pic>
      <p:sp>
        <p:nvSpPr>
          <p:cNvPr id="9" name="CasellaDiTesto 8">
            <a:extLst>
              <a:ext uri="{FF2B5EF4-FFF2-40B4-BE49-F238E27FC236}">
                <a16:creationId xmlns:a16="http://schemas.microsoft.com/office/drawing/2014/main" id="{78A512CC-C3D2-1D0F-8335-5EDA0C6A3F1F}"/>
              </a:ext>
            </a:extLst>
          </p:cNvPr>
          <p:cNvSpPr txBox="1"/>
          <p:nvPr/>
        </p:nvSpPr>
        <p:spPr>
          <a:xfrm>
            <a:off x="2397061" y="1912010"/>
            <a:ext cx="63818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err="1">
                <a:latin typeface="Arial"/>
                <a:cs typeface="Arial"/>
              </a:rPr>
              <a:t>It</a:t>
            </a:r>
            <a:r>
              <a:rPr lang="it-IT" sz="1200">
                <a:latin typeface="Arial"/>
                <a:cs typeface="Arial"/>
              </a:rPr>
              <a:t> </a:t>
            </a:r>
            <a:r>
              <a:rPr lang="it-IT" sz="1200" err="1">
                <a:latin typeface="Arial"/>
                <a:cs typeface="Arial"/>
              </a:rPr>
              <a:t>would</a:t>
            </a:r>
            <a:r>
              <a:rPr lang="it-IT" sz="1200">
                <a:latin typeface="Arial"/>
                <a:cs typeface="Arial"/>
              </a:rPr>
              <a:t> be a </a:t>
            </a:r>
            <a:r>
              <a:rPr lang="it-IT" sz="1200" err="1">
                <a:latin typeface="Arial"/>
                <a:cs typeface="Arial"/>
              </a:rPr>
              <a:t>central</a:t>
            </a:r>
            <a:r>
              <a:rPr lang="it-IT" sz="1200">
                <a:latin typeface="Arial"/>
                <a:cs typeface="Arial"/>
              </a:rPr>
              <a:t> bank </a:t>
            </a:r>
            <a:r>
              <a:rPr lang="it-IT" sz="1200" err="1">
                <a:latin typeface="Arial"/>
                <a:cs typeface="Arial"/>
              </a:rPr>
              <a:t>digital</a:t>
            </a:r>
            <a:r>
              <a:rPr lang="it-IT" sz="1200">
                <a:latin typeface="Arial"/>
                <a:cs typeface="Arial"/>
              </a:rPr>
              <a:t> </a:t>
            </a:r>
            <a:r>
              <a:rPr lang="it-IT" sz="1200" err="1">
                <a:latin typeface="Arial"/>
                <a:cs typeface="Arial"/>
              </a:rPr>
              <a:t>currency</a:t>
            </a:r>
            <a:r>
              <a:rPr lang="it-IT" sz="1200">
                <a:latin typeface="Arial"/>
                <a:cs typeface="Arial"/>
              </a:rPr>
              <a:t>, an </a:t>
            </a:r>
            <a:r>
              <a:rPr lang="it-IT" sz="1200" err="1">
                <a:latin typeface="Arial"/>
                <a:cs typeface="Arial"/>
              </a:rPr>
              <a:t>electronic</a:t>
            </a:r>
            <a:r>
              <a:rPr lang="it-IT" sz="1200">
                <a:latin typeface="Arial"/>
                <a:cs typeface="Arial"/>
              </a:rPr>
              <a:t> </a:t>
            </a:r>
            <a:r>
              <a:rPr lang="it-IT" sz="1200" err="1">
                <a:latin typeface="Arial"/>
                <a:cs typeface="Arial"/>
              </a:rPr>
              <a:t>equivalent</a:t>
            </a:r>
            <a:r>
              <a:rPr lang="it-IT" sz="1200">
                <a:latin typeface="Arial"/>
                <a:cs typeface="Arial"/>
              </a:rPr>
              <a:t> to cash. And </a:t>
            </a:r>
            <a:r>
              <a:rPr lang="it-IT" sz="1200" err="1">
                <a:latin typeface="Arial"/>
                <a:cs typeface="Arial"/>
              </a:rPr>
              <a:t>it</a:t>
            </a:r>
            <a:r>
              <a:rPr lang="it-IT" sz="1200">
                <a:latin typeface="Arial"/>
                <a:cs typeface="Arial"/>
              </a:rPr>
              <a:t> </a:t>
            </a:r>
            <a:r>
              <a:rPr lang="it-IT" sz="1200" err="1">
                <a:latin typeface="Arial"/>
                <a:cs typeface="Arial"/>
              </a:rPr>
              <a:t>would</a:t>
            </a:r>
            <a:r>
              <a:rPr lang="it-IT" sz="1200">
                <a:latin typeface="Arial"/>
                <a:cs typeface="Arial"/>
              </a:rPr>
              <a:t> </a:t>
            </a:r>
            <a:r>
              <a:rPr lang="it-IT" sz="1200" err="1">
                <a:latin typeface="Arial"/>
                <a:cs typeface="Arial"/>
              </a:rPr>
              <a:t>complement</a:t>
            </a:r>
            <a:r>
              <a:rPr lang="it-IT" sz="1200">
                <a:latin typeface="Arial"/>
                <a:cs typeface="Arial"/>
              </a:rPr>
              <a:t> </a:t>
            </a:r>
            <a:r>
              <a:rPr lang="it-IT" sz="1200" err="1">
                <a:latin typeface="Arial"/>
                <a:cs typeface="Arial"/>
              </a:rPr>
              <a:t>banknotes</a:t>
            </a:r>
            <a:r>
              <a:rPr lang="it-IT" sz="1200">
                <a:latin typeface="Arial"/>
                <a:cs typeface="Arial"/>
              </a:rPr>
              <a:t> and </a:t>
            </a:r>
            <a:r>
              <a:rPr lang="it-IT" sz="1200" err="1">
                <a:latin typeface="Arial"/>
                <a:cs typeface="Arial"/>
              </a:rPr>
              <a:t>coins</a:t>
            </a:r>
            <a:r>
              <a:rPr lang="it-IT" sz="1200">
                <a:latin typeface="Arial"/>
                <a:cs typeface="Arial"/>
              </a:rPr>
              <a:t>, giving people an </a:t>
            </a:r>
            <a:r>
              <a:rPr lang="it-IT" sz="1200" err="1">
                <a:latin typeface="Arial"/>
                <a:cs typeface="Arial"/>
              </a:rPr>
              <a:t>additional</a:t>
            </a:r>
            <a:r>
              <a:rPr lang="it-IT" sz="1200">
                <a:latin typeface="Arial"/>
                <a:cs typeface="Arial"/>
              </a:rPr>
              <a:t> </a:t>
            </a:r>
            <a:r>
              <a:rPr lang="it-IT" sz="1200" err="1">
                <a:latin typeface="Arial"/>
                <a:cs typeface="Arial"/>
              </a:rPr>
              <a:t>choice</a:t>
            </a:r>
            <a:r>
              <a:rPr lang="it-IT" sz="1200">
                <a:latin typeface="Arial"/>
                <a:cs typeface="Arial"/>
              </a:rPr>
              <a:t> </a:t>
            </a:r>
            <a:r>
              <a:rPr lang="it-IT" sz="1200" err="1">
                <a:latin typeface="Arial"/>
                <a:cs typeface="Arial"/>
              </a:rPr>
              <a:t>about</a:t>
            </a:r>
            <a:r>
              <a:rPr lang="it-IT" sz="1200">
                <a:latin typeface="Arial"/>
                <a:cs typeface="Arial"/>
              </a:rPr>
              <a:t> </a:t>
            </a:r>
            <a:r>
              <a:rPr lang="it-IT" sz="1200" err="1">
                <a:latin typeface="Arial"/>
                <a:cs typeface="Arial"/>
              </a:rPr>
              <a:t>how</a:t>
            </a:r>
            <a:r>
              <a:rPr lang="it-IT" sz="1200">
                <a:latin typeface="Arial"/>
                <a:cs typeface="Arial"/>
              </a:rPr>
              <a:t> to </a:t>
            </a:r>
            <a:r>
              <a:rPr lang="it-IT" sz="1200" err="1">
                <a:latin typeface="Arial"/>
                <a:cs typeface="Arial"/>
              </a:rPr>
              <a:t>pay</a:t>
            </a:r>
            <a:r>
              <a:rPr lang="it-IT" sz="1200">
                <a:latin typeface="Arial"/>
                <a:cs typeface="Arial"/>
              </a:rPr>
              <a:t>. </a:t>
            </a:r>
            <a:r>
              <a:rPr lang="it-IT" sz="1200" err="1">
                <a:latin typeface="Arial"/>
                <a:cs typeface="Arial"/>
              </a:rPr>
              <a:t>Efficient</a:t>
            </a:r>
            <a:r>
              <a:rPr lang="it-IT" sz="1200">
                <a:latin typeface="Arial"/>
                <a:cs typeface="Arial"/>
              </a:rPr>
              <a:t> and secure payment system </a:t>
            </a:r>
            <a:r>
              <a:rPr lang="it-IT" sz="1200" err="1">
                <a:latin typeface="Arial"/>
                <a:cs typeface="Arial"/>
              </a:rPr>
              <a:t>is</a:t>
            </a:r>
            <a:r>
              <a:rPr lang="it-IT" sz="1200">
                <a:latin typeface="Arial"/>
                <a:cs typeface="Arial"/>
              </a:rPr>
              <a:t> the </a:t>
            </a:r>
            <a:r>
              <a:rPr lang="it-IT" sz="1200" err="1">
                <a:latin typeface="Arial"/>
                <a:cs typeface="Arial"/>
              </a:rPr>
              <a:t>basis</a:t>
            </a:r>
            <a:r>
              <a:rPr lang="it-IT" sz="1200">
                <a:latin typeface="Arial"/>
                <a:cs typeface="Arial"/>
              </a:rPr>
              <a:t> for </a:t>
            </a:r>
            <a:r>
              <a:rPr lang="it-IT" sz="1200" err="1">
                <a:latin typeface="Arial"/>
                <a:cs typeface="Arial"/>
              </a:rPr>
              <a:t>our</a:t>
            </a:r>
            <a:r>
              <a:rPr lang="it-IT" sz="1200">
                <a:latin typeface="Arial"/>
                <a:cs typeface="Arial"/>
              </a:rPr>
              <a:t> </a:t>
            </a:r>
            <a:r>
              <a:rPr lang="it-IT" sz="1200" err="1">
                <a:latin typeface="Arial"/>
                <a:cs typeface="Arial"/>
              </a:rPr>
              <a:t>economies</a:t>
            </a:r>
            <a:r>
              <a:rPr lang="it-IT" sz="1200">
                <a:latin typeface="Arial"/>
                <a:cs typeface="Arial"/>
              </a:rPr>
              <a:t> to </a:t>
            </a:r>
            <a:r>
              <a:rPr lang="it-IT" sz="1200" err="1">
                <a:latin typeface="Arial"/>
                <a:cs typeface="Arial"/>
              </a:rPr>
              <a:t>function</a:t>
            </a:r>
            <a:r>
              <a:rPr lang="it-IT" sz="1200">
                <a:latin typeface="Arial"/>
                <a:cs typeface="Arial"/>
              </a:rPr>
              <a:t> </a:t>
            </a:r>
            <a:r>
              <a:rPr lang="it-IT" sz="1200" err="1">
                <a:latin typeface="Arial"/>
                <a:cs typeface="Arial"/>
              </a:rPr>
              <a:t>effectively</a:t>
            </a:r>
            <a:r>
              <a:rPr lang="it-IT" sz="1200">
                <a:latin typeface="Arial"/>
                <a:cs typeface="Arial"/>
              </a:rPr>
              <a:t>.</a:t>
            </a:r>
            <a:endParaRPr lang="it-IT" sz="1200"/>
          </a:p>
        </p:txBody>
      </p:sp>
      <p:sp>
        <p:nvSpPr>
          <p:cNvPr id="13" name="CasellaDiTesto 12">
            <a:extLst>
              <a:ext uri="{FF2B5EF4-FFF2-40B4-BE49-F238E27FC236}">
                <a16:creationId xmlns:a16="http://schemas.microsoft.com/office/drawing/2014/main" id="{0392F49E-06C5-E5D4-B9DE-5547DA5843E2}"/>
              </a:ext>
            </a:extLst>
          </p:cNvPr>
          <p:cNvSpPr txBox="1"/>
          <p:nvPr/>
        </p:nvSpPr>
        <p:spPr>
          <a:xfrm>
            <a:off x="2397715" y="4454159"/>
            <a:ext cx="6381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err="1">
                <a:latin typeface="Arial"/>
                <a:cs typeface="Arial"/>
              </a:rPr>
              <a:t>Kicked</a:t>
            </a:r>
            <a:r>
              <a:rPr lang="it-IT" sz="1200">
                <a:latin typeface="Arial"/>
                <a:cs typeface="Arial"/>
              </a:rPr>
              <a:t> off the </a:t>
            </a:r>
            <a:r>
              <a:rPr lang="it-IT" sz="1200" err="1">
                <a:latin typeface="Arial"/>
                <a:cs typeface="Arial"/>
              </a:rPr>
              <a:t>investigation</a:t>
            </a:r>
            <a:r>
              <a:rPr lang="it-IT" sz="1200">
                <a:latin typeface="Arial"/>
                <a:cs typeface="Arial"/>
              </a:rPr>
              <a:t> </a:t>
            </a:r>
            <a:r>
              <a:rPr lang="it-IT" sz="1200" err="1">
                <a:latin typeface="Arial"/>
                <a:cs typeface="Arial"/>
              </a:rPr>
              <a:t>phase</a:t>
            </a:r>
            <a:r>
              <a:rPr lang="it-IT" sz="1200">
                <a:latin typeface="Arial"/>
                <a:cs typeface="Arial"/>
              </a:rPr>
              <a:t> a </a:t>
            </a:r>
            <a:r>
              <a:rPr lang="it-IT" sz="1200" err="1">
                <a:latin typeface="Arial"/>
                <a:cs typeface="Arial"/>
              </a:rPr>
              <a:t>year</a:t>
            </a:r>
            <a:r>
              <a:rPr lang="it-IT" sz="1200">
                <a:latin typeface="Arial"/>
                <a:cs typeface="Arial"/>
              </a:rPr>
              <a:t> ago. Just </a:t>
            </a:r>
            <a:r>
              <a:rPr lang="it-IT" sz="1200" err="1">
                <a:latin typeface="Arial"/>
                <a:cs typeface="Arial"/>
              </a:rPr>
              <a:t>entered</a:t>
            </a:r>
            <a:r>
              <a:rPr lang="it-IT" sz="1200">
                <a:latin typeface="Arial"/>
                <a:cs typeface="Arial"/>
              </a:rPr>
              <a:t> the second </a:t>
            </a:r>
            <a:r>
              <a:rPr lang="it-IT" sz="1200" err="1">
                <a:latin typeface="Arial"/>
                <a:cs typeface="Arial"/>
              </a:rPr>
              <a:t>year</a:t>
            </a:r>
            <a:r>
              <a:rPr lang="it-IT" sz="1200">
                <a:latin typeface="Arial"/>
                <a:cs typeface="Arial"/>
              </a:rPr>
              <a:t> of the </a:t>
            </a:r>
            <a:r>
              <a:rPr lang="it-IT" sz="1200" err="1">
                <a:latin typeface="Arial"/>
                <a:cs typeface="Arial"/>
              </a:rPr>
              <a:t>investigation</a:t>
            </a:r>
            <a:r>
              <a:rPr lang="it-IT" sz="1200">
                <a:latin typeface="Arial"/>
                <a:cs typeface="Arial"/>
              </a:rPr>
              <a:t> </a:t>
            </a:r>
            <a:r>
              <a:rPr lang="it-IT" sz="1200" err="1">
                <a:latin typeface="Arial"/>
                <a:cs typeface="Arial"/>
              </a:rPr>
              <a:t>phase</a:t>
            </a:r>
            <a:r>
              <a:rPr lang="it-IT" sz="1200">
                <a:latin typeface="Arial"/>
                <a:cs typeface="Arial"/>
              </a:rPr>
              <a:t> of </a:t>
            </a:r>
            <a:r>
              <a:rPr lang="it-IT" sz="1200" err="1">
                <a:latin typeface="Arial"/>
                <a:cs typeface="Arial"/>
              </a:rPr>
              <a:t>our</a:t>
            </a:r>
            <a:r>
              <a:rPr lang="it-IT" sz="1200">
                <a:latin typeface="Arial"/>
                <a:cs typeface="Arial"/>
              </a:rPr>
              <a:t> </a:t>
            </a:r>
            <a:r>
              <a:rPr lang="it-IT" sz="1200" err="1">
                <a:latin typeface="Arial"/>
                <a:cs typeface="Arial"/>
              </a:rPr>
              <a:t>digital</a:t>
            </a:r>
            <a:r>
              <a:rPr lang="it-IT" sz="1200">
                <a:latin typeface="Arial"/>
                <a:cs typeface="Arial"/>
              </a:rPr>
              <a:t> euro project.</a:t>
            </a:r>
          </a:p>
          <a:p>
            <a:r>
              <a:rPr lang="it-IT" sz="1200">
                <a:latin typeface="Arial"/>
                <a:cs typeface="Arial"/>
              </a:rPr>
              <a:t>The ECB </a:t>
            </a:r>
            <a:r>
              <a:rPr lang="it-IT" sz="1200" err="1">
                <a:latin typeface="Arial"/>
                <a:cs typeface="Arial"/>
              </a:rPr>
              <a:t>is</a:t>
            </a:r>
            <a:r>
              <a:rPr lang="it-IT" sz="1200">
                <a:latin typeface="Arial"/>
                <a:cs typeface="Arial"/>
              </a:rPr>
              <a:t> set to </a:t>
            </a:r>
            <a:r>
              <a:rPr lang="it-IT" sz="1200" err="1">
                <a:latin typeface="Arial"/>
                <a:cs typeface="Arial"/>
              </a:rPr>
              <a:t>begin</a:t>
            </a:r>
            <a:r>
              <a:rPr lang="it-IT" sz="1200">
                <a:latin typeface="Arial"/>
                <a:cs typeface="Arial"/>
              </a:rPr>
              <a:t> a pilot of the </a:t>
            </a:r>
            <a:r>
              <a:rPr lang="it-IT" sz="1200" err="1">
                <a:latin typeface="Arial"/>
                <a:cs typeface="Arial"/>
              </a:rPr>
              <a:t>digital</a:t>
            </a:r>
            <a:r>
              <a:rPr lang="it-IT" sz="1200">
                <a:latin typeface="Arial"/>
                <a:cs typeface="Arial"/>
              </a:rPr>
              <a:t> euro in 2023. </a:t>
            </a:r>
            <a:endParaRPr lang="it-IT" sz="1200"/>
          </a:p>
        </p:txBody>
      </p:sp>
      <p:sp>
        <p:nvSpPr>
          <p:cNvPr id="10" name="TextBox 9">
            <a:extLst>
              <a:ext uri="{FF2B5EF4-FFF2-40B4-BE49-F238E27FC236}">
                <a16:creationId xmlns:a16="http://schemas.microsoft.com/office/drawing/2014/main" id="{8512854F-E597-EB4B-3129-63397C0945B6}"/>
              </a:ext>
            </a:extLst>
          </p:cNvPr>
          <p:cNvSpPr txBox="1"/>
          <p:nvPr/>
        </p:nvSpPr>
        <p:spPr>
          <a:xfrm>
            <a:off x="865455" y="3342454"/>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Stakeholders </a:t>
            </a:r>
            <a:endParaRPr lang="en-US" b="1">
              <a:solidFill>
                <a:srgbClr val="1E617A"/>
              </a:solidFill>
              <a:latin typeface="Arial"/>
              <a:ea typeface="+mn-lt"/>
              <a:cs typeface="Arial"/>
            </a:endParaRPr>
          </a:p>
          <a:p>
            <a:r>
              <a:rPr lang="en-US" sz="1400" b="1">
                <a:solidFill>
                  <a:srgbClr val="1E617A"/>
                </a:solidFill>
                <a:latin typeface="Arial"/>
                <a:ea typeface="+mn-lt"/>
                <a:cs typeface="+mn-lt"/>
              </a:rPr>
              <a:t>involved</a:t>
            </a:r>
            <a:endParaRPr lang="en-US" b="1">
              <a:solidFill>
                <a:srgbClr val="1E617A"/>
              </a:solidFill>
              <a:latin typeface="Arial"/>
              <a:cs typeface="Arial"/>
            </a:endParaRPr>
          </a:p>
        </p:txBody>
      </p:sp>
      <p:sp>
        <p:nvSpPr>
          <p:cNvPr id="14" name="TextBox 13">
            <a:extLst>
              <a:ext uri="{FF2B5EF4-FFF2-40B4-BE49-F238E27FC236}">
                <a16:creationId xmlns:a16="http://schemas.microsoft.com/office/drawing/2014/main" id="{60D72B54-C009-D77C-EB56-5734DD0E66E8}"/>
              </a:ext>
            </a:extLst>
          </p:cNvPr>
          <p:cNvSpPr txBox="1"/>
          <p:nvPr/>
        </p:nvSpPr>
        <p:spPr>
          <a:xfrm>
            <a:off x="865455" y="2172594"/>
            <a:ext cx="14205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Objectives</a:t>
            </a:r>
            <a:endParaRPr lang="en-US"/>
          </a:p>
        </p:txBody>
      </p:sp>
      <p:sp>
        <p:nvSpPr>
          <p:cNvPr id="16" name="TextBox 15">
            <a:extLst>
              <a:ext uri="{FF2B5EF4-FFF2-40B4-BE49-F238E27FC236}">
                <a16:creationId xmlns:a16="http://schemas.microsoft.com/office/drawing/2014/main" id="{0DF6DA83-EBE4-7CAF-9F47-02EBE306D58D}"/>
              </a:ext>
            </a:extLst>
          </p:cNvPr>
          <p:cNvSpPr txBox="1"/>
          <p:nvPr/>
        </p:nvSpPr>
        <p:spPr>
          <a:xfrm>
            <a:off x="865455" y="4518281"/>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Development</a:t>
            </a:r>
            <a:endParaRPr lang="en-US">
              <a:solidFill>
                <a:srgbClr val="000000"/>
              </a:solidFill>
              <a:latin typeface="Calibri" panose="020F0502020204030204"/>
              <a:ea typeface="+mn-lt"/>
              <a:cs typeface="+mn-lt"/>
            </a:endParaRPr>
          </a:p>
          <a:p>
            <a:r>
              <a:rPr lang="en-US" sz="1400" b="1">
                <a:solidFill>
                  <a:srgbClr val="1E617A"/>
                </a:solidFill>
                <a:latin typeface="Arial"/>
                <a:cs typeface="Calibri"/>
              </a:rPr>
              <a:t>stage</a:t>
            </a:r>
          </a:p>
        </p:txBody>
      </p:sp>
      <p:sp>
        <p:nvSpPr>
          <p:cNvPr id="18" name="CasellaDiTesto 9">
            <a:extLst>
              <a:ext uri="{FF2B5EF4-FFF2-40B4-BE49-F238E27FC236}">
                <a16:creationId xmlns:a16="http://schemas.microsoft.com/office/drawing/2014/main" id="{E6047A2C-E218-8D19-E9AA-E2D8E88E699E}"/>
              </a:ext>
            </a:extLst>
          </p:cNvPr>
          <p:cNvSpPr txBox="1"/>
          <p:nvPr/>
        </p:nvSpPr>
        <p:spPr>
          <a:xfrm>
            <a:off x="2397061" y="3187921"/>
            <a:ext cx="63818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latin typeface="Arial"/>
                <a:ea typeface="+mn-lt"/>
                <a:cs typeface="+mn-lt"/>
              </a:rPr>
              <a:t>Euro Retail Payments Board, Digital Euro Market </a:t>
            </a:r>
            <a:r>
              <a:rPr lang="it-IT" sz="1200" err="1">
                <a:latin typeface="Arial"/>
                <a:ea typeface="+mn-lt"/>
                <a:cs typeface="+mn-lt"/>
              </a:rPr>
              <a:t>Advisory</a:t>
            </a:r>
            <a:r>
              <a:rPr lang="it-IT" sz="1200">
                <a:latin typeface="Arial"/>
                <a:ea typeface="+mn-lt"/>
                <a:cs typeface="+mn-lt"/>
              </a:rPr>
              <a:t> Group, </a:t>
            </a:r>
            <a:r>
              <a:rPr lang="it-IT" sz="1200" err="1">
                <a:latin typeface="Arial"/>
                <a:ea typeface="+mn-lt"/>
                <a:cs typeface="+mn-lt"/>
              </a:rPr>
              <a:t>Eurosystem</a:t>
            </a:r>
            <a:r>
              <a:rPr lang="it-IT" sz="1200">
                <a:latin typeface="Arial"/>
                <a:ea typeface="+mn-lt"/>
                <a:cs typeface="+mn-lt"/>
              </a:rPr>
              <a:t> national </a:t>
            </a:r>
            <a:r>
              <a:rPr lang="it-IT" sz="1200" err="1">
                <a:latin typeface="Arial"/>
                <a:ea typeface="+mn-lt"/>
                <a:cs typeface="+mn-lt"/>
              </a:rPr>
              <a:t>central</a:t>
            </a:r>
            <a:r>
              <a:rPr lang="it-IT" sz="1200">
                <a:latin typeface="Arial"/>
                <a:ea typeface="+mn-lt"/>
                <a:cs typeface="+mn-lt"/>
              </a:rPr>
              <a:t> banks </a:t>
            </a:r>
            <a:r>
              <a:rPr lang="it-IT" sz="1200" err="1">
                <a:latin typeface="Arial"/>
                <a:ea typeface="+mn-lt"/>
                <a:cs typeface="+mn-lt"/>
              </a:rPr>
              <a:t>European</a:t>
            </a:r>
            <a:r>
              <a:rPr lang="it-IT" sz="1200">
                <a:latin typeface="Arial"/>
                <a:ea typeface="+mn-lt"/>
                <a:cs typeface="+mn-lt"/>
              </a:rPr>
              <a:t> Commission. </a:t>
            </a:r>
            <a:endParaRPr lang="en-US">
              <a:latin typeface="Arial"/>
              <a:cs typeface="Arial"/>
            </a:endParaRPr>
          </a:p>
          <a:p>
            <a:r>
              <a:rPr lang="it-IT" sz="1200">
                <a:latin typeface="Arial"/>
                <a:ea typeface="+mn-lt"/>
                <a:cs typeface="+mn-lt"/>
              </a:rPr>
              <a:t>In </a:t>
            </a:r>
            <a:r>
              <a:rPr lang="it-IT" sz="1200" err="1">
                <a:latin typeface="Arial"/>
                <a:ea typeface="+mn-lt"/>
                <a:cs typeface="+mn-lt"/>
              </a:rPr>
              <a:t>September</a:t>
            </a:r>
            <a:r>
              <a:rPr lang="it-IT" sz="1200">
                <a:latin typeface="Arial"/>
                <a:ea typeface="+mn-lt"/>
                <a:cs typeface="+mn-lt"/>
              </a:rPr>
              <a:t> 2022, the ECB </a:t>
            </a:r>
            <a:r>
              <a:rPr lang="it-IT" sz="1200" err="1">
                <a:latin typeface="Arial"/>
                <a:ea typeface="+mn-lt"/>
                <a:cs typeface="+mn-lt"/>
              </a:rPr>
              <a:t>announced</a:t>
            </a:r>
            <a:r>
              <a:rPr lang="it-IT" sz="1200">
                <a:latin typeface="Arial"/>
                <a:ea typeface="+mn-lt"/>
                <a:cs typeface="+mn-lt"/>
              </a:rPr>
              <a:t> </a:t>
            </a:r>
            <a:r>
              <a:rPr lang="it-IT" sz="1200" err="1">
                <a:latin typeface="Arial"/>
                <a:ea typeface="+mn-lt"/>
                <a:cs typeface="+mn-lt"/>
              </a:rPr>
              <a:t>that</a:t>
            </a:r>
            <a:r>
              <a:rPr lang="it-IT" sz="1200">
                <a:latin typeface="Arial"/>
                <a:ea typeface="+mn-lt"/>
                <a:cs typeface="+mn-lt"/>
              </a:rPr>
              <a:t> </a:t>
            </a:r>
            <a:r>
              <a:rPr lang="it-IT" sz="1200" err="1">
                <a:latin typeface="Arial"/>
                <a:ea typeface="+mn-lt"/>
                <a:cs typeface="+mn-lt"/>
              </a:rPr>
              <a:t>it</a:t>
            </a:r>
            <a:r>
              <a:rPr lang="it-IT" sz="1200">
                <a:latin typeface="Arial"/>
                <a:ea typeface="+mn-lt"/>
                <a:cs typeface="+mn-lt"/>
              </a:rPr>
              <a:t> </a:t>
            </a:r>
            <a:r>
              <a:rPr lang="it-IT" sz="1200" err="1">
                <a:latin typeface="Arial"/>
                <a:ea typeface="+mn-lt"/>
                <a:cs typeface="+mn-lt"/>
              </a:rPr>
              <a:t>would</a:t>
            </a:r>
            <a:r>
              <a:rPr lang="it-IT" sz="1200">
                <a:latin typeface="Arial"/>
                <a:ea typeface="+mn-lt"/>
                <a:cs typeface="+mn-lt"/>
              </a:rPr>
              <a:t> be </a:t>
            </a:r>
            <a:r>
              <a:rPr lang="it-IT" sz="1200" err="1">
                <a:latin typeface="Arial"/>
                <a:ea typeface="+mn-lt"/>
                <a:cs typeface="+mn-lt"/>
              </a:rPr>
              <a:t>partnering</a:t>
            </a:r>
            <a:r>
              <a:rPr lang="it-IT" sz="1200">
                <a:latin typeface="Arial"/>
                <a:ea typeface="+mn-lt"/>
                <a:cs typeface="+mn-lt"/>
              </a:rPr>
              <a:t> with </a:t>
            </a:r>
            <a:r>
              <a:rPr lang="it-IT" sz="1200" err="1">
                <a:latin typeface="Arial"/>
                <a:ea typeface="+mn-lt"/>
                <a:cs typeface="+mn-lt"/>
              </a:rPr>
              <a:t>Caixabank</a:t>
            </a:r>
            <a:r>
              <a:rPr lang="it-IT" sz="1200">
                <a:latin typeface="Arial"/>
                <a:ea typeface="+mn-lt"/>
                <a:cs typeface="+mn-lt"/>
              </a:rPr>
              <a:t>, </a:t>
            </a:r>
            <a:r>
              <a:rPr lang="it-IT" sz="1200" err="1">
                <a:latin typeface="Arial"/>
                <a:ea typeface="+mn-lt"/>
                <a:cs typeface="+mn-lt"/>
              </a:rPr>
              <a:t>Worldline</a:t>
            </a:r>
            <a:r>
              <a:rPr lang="it-IT" sz="1200">
                <a:latin typeface="Arial"/>
                <a:ea typeface="+mn-lt"/>
                <a:cs typeface="+mn-lt"/>
              </a:rPr>
              <a:t>, Amazon, EPI and </a:t>
            </a:r>
            <a:r>
              <a:rPr lang="it-IT" sz="1200" err="1">
                <a:latin typeface="Arial"/>
                <a:ea typeface="+mn-lt"/>
                <a:cs typeface="+mn-lt"/>
              </a:rPr>
              <a:t>Nexi</a:t>
            </a:r>
            <a:r>
              <a:rPr lang="it-IT" sz="1200">
                <a:latin typeface="Arial"/>
                <a:ea typeface="+mn-lt"/>
                <a:cs typeface="+mn-lt"/>
              </a:rPr>
              <a:t>.</a:t>
            </a:r>
            <a:endParaRPr lang="it-IT">
              <a:latin typeface="Arial"/>
            </a:endParaRPr>
          </a:p>
        </p:txBody>
      </p:sp>
    </p:spTree>
    <p:extLst>
      <p:ext uri="{BB962C8B-B14F-4D97-AF65-F5344CB8AC3E}">
        <p14:creationId xmlns:p14="http://schemas.microsoft.com/office/powerpoint/2010/main" val="1928414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CD9700-6D16-B770-59A0-0C004455C539}"/>
              </a:ext>
            </a:extLst>
          </p:cNvPr>
          <p:cNvSpPr>
            <a:spLocks noGrp="1"/>
          </p:cNvSpPr>
          <p:nvPr>
            <p:ph type="title"/>
          </p:nvPr>
        </p:nvSpPr>
        <p:spPr/>
        <p:txBody>
          <a:bodyPr>
            <a:normAutofit/>
          </a:bodyPr>
          <a:lstStyle/>
          <a:p>
            <a:r>
              <a:rPr lang="it-IT">
                <a:latin typeface="Arial"/>
                <a:cs typeface="Arial"/>
              </a:rPr>
              <a:t>International </a:t>
            </a:r>
            <a:r>
              <a:rPr lang="it-IT" err="1">
                <a:latin typeface="Arial"/>
                <a:cs typeface="Arial"/>
              </a:rPr>
              <a:t>comparison</a:t>
            </a:r>
            <a:r>
              <a:rPr lang="it-IT">
                <a:latin typeface="Arial"/>
                <a:cs typeface="Arial"/>
              </a:rPr>
              <a:t> – USA</a:t>
            </a:r>
            <a:endParaRPr lang="it-IT" err="1"/>
          </a:p>
        </p:txBody>
      </p:sp>
      <p:sp>
        <p:nvSpPr>
          <p:cNvPr id="3" name="Segnaposto data 2">
            <a:extLst>
              <a:ext uri="{FF2B5EF4-FFF2-40B4-BE49-F238E27FC236}">
                <a16:creationId xmlns:a16="http://schemas.microsoft.com/office/drawing/2014/main" id="{79AD4A83-3781-5F2E-0EBC-72B3F083A697}"/>
              </a:ext>
            </a:extLst>
          </p:cNvPr>
          <p:cNvSpPr>
            <a:spLocks noGrp="1"/>
          </p:cNvSpPr>
          <p:nvPr>
            <p:ph type="dt" sz="half" idx="10"/>
          </p:nvPr>
        </p:nvSpPr>
        <p:spPr/>
        <p:txBody>
          <a:bodyPr/>
          <a:lstStyle/>
          <a:p>
            <a:fld id="{77263E1A-5064-4E30-9425-D2978E4FCE49}" type="datetime4">
              <a:rPr lang="en-US" smtClean="0"/>
              <a:t>January 11, 2023</a:t>
            </a:fld>
            <a:endParaRPr lang="en-US"/>
          </a:p>
        </p:txBody>
      </p:sp>
      <p:sp>
        <p:nvSpPr>
          <p:cNvPr id="4" name="Segnaposto numero diapositiva 3">
            <a:extLst>
              <a:ext uri="{FF2B5EF4-FFF2-40B4-BE49-F238E27FC236}">
                <a16:creationId xmlns:a16="http://schemas.microsoft.com/office/drawing/2014/main" id="{21FB5720-D5D9-B3AA-55A7-CAB55669236B}"/>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5" name="Segnaposto testo 4">
            <a:extLst>
              <a:ext uri="{FF2B5EF4-FFF2-40B4-BE49-F238E27FC236}">
                <a16:creationId xmlns:a16="http://schemas.microsoft.com/office/drawing/2014/main" id="{D42761D8-1965-D8EA-96AD-5F5B4400AC89}"/>
              </a:ext>
            </a:extLst>
          </p:cNvPr>
          <p:cNvSpPr>
            <a:spLocks noGrp="1"/>
          </p:cNvSpPr>
          <p:nvPr>
            <p:ph type="body" sz="quarter" idx="13"/>
          </p:nvPr>
        </p:nvSpPr>
        <p:spPr/>
        <p:txBody>
          <a:bodyPr vert="horz" lIns="91440" tIns="45720" rIns="91440" bIns="45720" rtlCol="0" anchor="t">
            <a:normAutofit/>
          </a:bodyPr>
          <a:lstStyle/>
          <a:p>
            <a:r>
              <a:rPr lang="en-US" dirty="0">
                <a:latin typeface="Arial"/>
                <a:cs typeface="Arial"/>
              </a:rPr>
              <a:t>Source: Atlantic Council, Federal Reserve Bank of Boston</a:t>
            </a:r>
            <a:endParaRPr lang="it-IT" dirty="0"/>
          </a:p>
        </p:txBody>
      </p:sp>
      <p:pic>
        <p:nvPicPr>
          <p:cNvPr id="29" name="Immagine 7">
            <a:extLst>
              <a:ext uri="{FF2B5EF4-FFF2-40B4-BE49-F238E27FC236}">
                <a16:creationId xmlns:a16="http://schemas.microsoft.com/office/drawing/2014/main" id="{D7DCBE08-0D0E-7DE2-0075-9B43DD0C1A60}"/>
              </a:ext>
            </a:extLst>
          </p:cNvPr>
          <p:cNvPicPr>
            <a:picLocks noChangeAspect="1"/>
          </p:cNvPicPr>
          <p:nvPr/>
        </p:nvPicPr>
        <p:blipFill>
          <a:blip r:embed="rId2"/>
          <a:stretch>
            <a:fillRect/>
          </a:stretch>
        </p:blipFill>
        <p:spPr>
          <a:xfrm>
            <a:off x="360774" y="3809398"/>
            <a:ext cx="8427418" cy="1303858"/>
          </a:xfrm>
          <a:prstGeom prst="rect">
            <a:avLst/>
          </a:prstGeom>
        </p:spPr>
      </p:pic>
      <p:pic>
        <p:nvPicPr>
          <p:cNvPr id="7" name="Immagine 7">
            <a:extLst>
              <a:ext uri="{FF2B5EF4-FFF2-40B4-BE49-F238E27FC236}">
                <a16:creationId xmlns:a16="http://schemas.microsoft.com/office/drawing/2014/main" id="{5E04196D-762B-40E1-12DE-6E8F605C35CE}"/>
              </a:ext>
            </a:extLst>
          </p:cNvPr>
          <p:cNvPicPr>
            <a:picLocks noChangeAspect="1"/>
          </p:cNvPicPr>
          <p:nvPr/>
        </p:nvPicPr>
        <p:blipFill>
          <a:blip r:embed="rId2"/>
          <a:stretch>
            <a:fillRect/>
          </a:stretch>
        </p:blipFill>
        <p:spPr>
          <a:xfrm>
            <a:off x="370030" y="1568516"/>
            <a:ext cx="8427418" cy="1126661"/>
          </a:xfrm>
          <a:prstGeom prst="rect">
            <a:avLst/>
          </a:prstGeom>
        </p:spPr>
      </p:pic>
      <p:pic>
        <p:nvPicPr>
          <p:cNvPr id="32" name="Elemento grafico 13" descr="Tiro a segno con riempimento a tinta unita">
            <a:extLst>
              <a:ext uri="{FF2B5EF4-FFF2-40B4-BE49-F238E27FC236}">
                <a16:creationId xmlns:a16="http://schemas.microsoft.com/office/drawing/2014/main" id="{0566B0F0-E2EF-107B-FF34-84AF4018F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792" y="1997337"/>
            <a:ext cx="308264" cy="308264"/>
          </a:xfrm>
          <a:prstGeom prst="rect">
            <a:avLst/>
          </a:prstGeom>
        </p:spPr>
      </p:pic>
      <p:pic>
        <p:nvPicPr>
          <p:cNvPr id="34" name="Elemento grafico 20" descr="Cicli con persone contorno">
            <a:extLst>
              <a:ext uri="{FF2B5EF4-FFF2-40B4-BE49-F238E27FC236}">
                <a16:creationId xmlns:a16="http://schemas.microsoft.com/office/drawing/2014/main" id="{3BF93C26-73A5-14D9-3389-6D16A5BC27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801" y="3023122"/>
            <a:ext cx="429492" cy="412174"/>
          </a:xfrm>
          <a:prstGeom prst="rect">
            <a:avLst/>
          </a:prstGeom>
        </p:spPr>
      </p:pic>
      <p:pic>
        <p:nvPicPr>
          <p:cNvPr id="35" name="Elemento grafico 35" descr="Appunti selezionati contorno">
            <a:extLst>
              <a:ext uri="{FF2B5EF4-FFF2-40B4-BE49-F238E27FC236}">
                <a16:creationId xmlns:a16="http://schemas.microsoft.com/office/drawing/2014/main" id="{5AAE78B7-2C72-AAF1-6D40-86F1DE110D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083" y="4214678"/>
            <a:ext cx="455469" cy="455469"/>
          </a:xfrm>
          <a:prstGeom prst="rect">
            <a:avLst/>
          </a:prstGeom>
        </p:spPr>
      </p:pic>
      <p:sp>
        <p:nvSpPr>
          <p:cNvPr id="9" name="CasellaDiTesto 8">
            <a:extLst>
              <a:ext uri="{FF2B5EF4-FFF2-40B4-BE49-F238E27FC236}">
                <a16:creationId xmlns:a16="http://schemas.microsoft.com/office/drawing/2014/main" id="{78A512CC-C3D2-1D0F-8335-5EDA0C6A3F1F}"/>
              </a:ext>
            </a:extLst>
          </p:cNvPr>
          <p:cNvSpPr txBox="1"/>
          <p:nvPr/>
        </p:nvSpPr>
        <p:spPr>
          <a:xfrm>
            <a:off x="2406872" y="1821993"/>
            <a:ext cx="6381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err="1">
                <a:latin typeface="Arial"/>
                <a:cs typeface="Arial"/>
              </a:rPr>
              <a:t>It</a:t>
            </a:r>
            <a:r>
              <a:rPr lang="it-IT" sz="1200">
                <a:latin typeface="Arial"/>
                <a:cs typeface="Arial"/>
              </a:rPr>
              <a:t> </a:t>
            </a:r>
            <a:r>
              <a:rPr lang="it-IT" sz="1200" err="1">
                <a:latin typeface="Arial"/>
                <a:cs typeface="Arial"/>
              </a:rPr>
              <a:t>is</a:t>
            </a:r>
            <a:r>
              <a:rPr lang="it-IT" sz="1200">
                <a:latin typeface="Arial"/>
                <a:cs typeface="Arial"/>
              </a:rPr>
              <a:t> an </a:t>
            </a:r>
            <a:r>
              <a:rPr lang="it-IT" sz="1200" err="1">
                <a:latin typeface="Arial"/>
                <a:cs typeface="Arial"/>
              </a:rPr>
              <a:t>undertaking</a:t>
            </a:r>
            <a:r>
              <a:rPr lang="it-IT" sz="1200">
                <a:latin typeface="Arial"/>
                <a:cs typeface="Arial"/>
              </a:rPr>
              <a:t> to </a:t>
            </a:r>
            <a:r>
              <a:rPr lang="it-IT" sz="1200" err="1">
                <a:latin typeface="Arial"/>
                <a:cs typeface="Arial"/>
              </a:rPr>
              <a:t>promote</a:t>
            </a:r>
            <a:r>
              <a:rPr lang="it-IT" sz="1200">
                <a:latin typeface="Arial"/>
                <a:cs typeface="Arial"/>
              </a:rPr>
              <a:t> more inclusive access to </a:t>
            </a:r>
            <a:r>
              <a:rPr lang="it-IT" sz="1200" err="1">
                <a:latin typeface="Arial"/>
                <a:cs typeface="Arial"/>
              </a:rPr>
              <a:t>regulated</a:t>
            </a:r>
            <a:r>
              <a:rPr lang="it-IT" sz="1200">
                <a:latin typeface="Arial"/>
                <a:cs typeface="Arial"/>
              </a:rPr>
              <a:t> payments and </a:t>
            </a:r>
            <a:r>
              <a:rPr lang="it-IT" sz="1200" err="1">
                <a:latin typeface="Arial"/>
                <a:cs typeface="Arial"/>
              </a:rPr>
              <a:t>other</a:t>
            </a:r>
            <a:r>
              <a:rPr lang="it-IT" sz="1200">
                <a:latin typeface="Arial"/>
                <a:cs typeface="Arial"/>
              </a:rPr>
              <a:t> </a:t>
            </a:r>
            <a:r>
              <a:rPr lang="it-IT" sz="1200" err="1">
                <a:latin typeface="Arial"/>
                <a:cs typeface="Arial"/>
              </a:rPr>
              <a:t>financial</a:t>
            </a:r>
            <a:r>
              <a:rPr lang="it-IT" sz="1200">
                <a:latin typeface="Arial"/>
                <a:cs typeface="Arial"/>
              </a:rPr>
              <a:t> services for </a:t>
            </a:r>
            <a:r>
              <a:rPr lang="it-IT" sz="1200" err="1">
                <a:latin typeface="Arial"/>
                <a:cs typeface="Arial"/>
              </a:rPr>
              <a:t>unbanked</a:t>
            </a:r>
            <a:r>
              <a:rPr lang="it-IT" sz="1200">
                <a:latin typeface="Arial"/>
                <a:cs typeface="Arial"/>
              </a:rPr>
              <a:t> and </a:t>
            </a:r>
            <a:r>
              <a:rPr lang="it-IT" sz="1200" err="1">
                <a:latin typeface="Arial"/>
                <a:cs typeface="Arial"/>
              </a:rPr>
              <a:t>underbanked</a:t>
            </a:r>
            <a:r>
              <a:rPr lang="it-IT" sz="1200">
                <a:latin typeface="Arial"/>
                <a:cs typeface="Arial"/>
              </a:rPr>
              <a:t> communities and </a:t>
            </a:r>
            <a:r>
              <a:rPr lang="it-IT" sz="1200" err="1">
                <a:latin typeface="Arial"/>
                <a:cs typeface="Arial"/>
              </a:rPr>
              <a:t>socio-economic</a:t>
            </a:r>
            <a:r>
              <a:rPr lang="it-IT" sz="1200">
                <a:latin typeface="Arial"/>
                <a:cs typeface="Arial"/>
              </a:rPr>
              <a:t> groups </a:t>
            </a:r>
            <a:r>
              <a:rPr lang="it-IT" sz="1200" err="1">
                <a:latin typeface="Arial"/>
                <a:cs typeface="Arial"/>
              </a:rPr>
              <a:t>within</a:t>
            </a:r>
            <a:r>
              <a:rPr lang="it-IT" sz="1200">
                <a:latin typeface="Arial"/>
                <a:cs typeface="Arial"/>
              </a:rPr>
              <a:t> the country.</a:t>
            </a:r>
          </a:p>
        </p:txBody>
      </p:sp>
      <p:sp>
        <p:nvSpPr>
          <p:cNvPr id="11" name="CasellaDiTesto 10">
            <a:extLst>
              <a:ext uri="{FF2B5EF4-FFF2-40B4-BE49-F238E27FC236}">
                <a16:creationId xmlns:a16="http://schemas.microsoft.com/office/drawing/2014/main" id="{DDB4E3B8-C6C6-149A-5C0E-84890509B541}"/>
              </a:ext>
            </a:extLst>
          </p:cNvPr>
          <p:cNvSpPr txBox="1"/>
          <p:nvPr/>
        </p:nvSpPr>
        <p:spPr>
          <a:xfrm>
            <a:off x="2406136" y="2908170"/>
            <a:ext cx="6381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latin typeface="Arial"/>
                <a:cs typeface="Arial"/>
              </a:rPr>
              <a:t>Federal Reserve Bank of New York, the Federal Reserve System, Treasury Department, market </a:t>
            </a:r>
            <a:r>
              <a:rPr lang="it-IT" sz="1200" err="1">
                <a:latin typeface="Arial"/>
                <a:cs typeface="Arial"/>
              </a:rPr>
              <a:t>regulators</a:t>
            </a:r>
            <a:r>
              <a:rPr lang="it-IT" sz="1200">
                <a:latin typeface="Arial"/>
                <a:cs typeface="Arial"/>
              </a:rPr>
              <a:t>, and </a:t>
            </a:r>
            <a:r>
              <a:rPr lang="it-IT" sz="1200" err="1">
                <a:latin typeface="Arial"/>
                <a:cs typeface="Arial"/>
              </a:rPr>
              <a:t>federal</a:t>
            </a:r>
            <a:r>
              <a:rPr lang="it-IT" sz="1200">
                <a:latin typeface="Arial"/>
                <a:cs typeface="Arial"/>
              </a:rPr>
              <a:t> banking </a:t>
            </a:r>
            <a:r>
              <a:rPr lang="it-IT" sz="1200" err="1">
                <a:latin typeface="Arial"/>
                <a:cs typeface="Arial"/>
              </a:rPr>
              <a:t>supervisors</a:t>
            </a:r>
            <a:r>
              <a:rPr lang="it-IT" sz="1200">
                <a:latin typeface="Arial"/>
                <a:cs typeface="Arial"/>
              </a:rPr>
              <a:t>, CMPI, Bank for International </a:t>
            </a:r>
            <a:r>
              <a:rPr lang="it-IT" sz="1200" err="1">
                <a:latin typeface="Arial"/>
                <a:cs typeface="Arial"/>
              </a:rPr>
              <a:t>Settlements</a:t>
            </a:r>
            <a:r>
              <a:rPr lang="it-IT" sz="1200">
                <a:latin typeface="Arial"/>
                <a:cs typeface="Arial"/>
              </a:rPr>
              <a:t>.</a:t>
            </a:r>
            <a:endParaRPr lang="it-IT" sz="1200"/>
          </a:p>
        </p:txBody>
      </p:sp>
      <p:sp>
        <p:nvSpPr>
          <p:cNvPr id="13" name="CasellaDiTesto 12">
            <a:extLst>
              <a:ext uri="{FF2B5EF4-FFF2-40B4-BE49-F238E27FC236}">
                <a16:creationId xmlns:a16="http://schemas.microsoft.com/office/drawing/2014/main" id="{0392F49E-06C5-E5D4-B9DE-5547DA5843E2}"/>
              </a:ext>
            </a:extLst>
          </p:cNvPr>
          <p:cNvSpPr txBox="1"/>
          <p:nvPr/>
        </p:nvSpPr>
        <p:spPr>
          <a:xfrm>
            <a:off x="2407526" y="4045450"/>
            <a:ext cx="63699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latin typeface="Arial"/>
                <a:cs typeface="Arial"/>
              </a:rPr>
              <a:t>The Federal Reserve Board </a:t>
            </a:r>
            <a:r>
              <a:rPr lang="it-IT" sz="1200" err="1">
                <a:latin typeface="Arial"/>
                <a:cs typeface="Arial"/>
              </a:rPr>
              <a:t>has</a:t>
            </a:r>
            <a:r>
              <a:rPr lang="it-IT" sz="1200">
                <a:latin typeface="Arial"/>
                <a:cs typeface="Arial"/>
              </a:rPr>
              <a:t> </a:t>
            </a:r>
            <a:r>
              <a:rPr lang="it-IT" sz="1200" err="1">
                <a:latin typeface="Arial"/>
                <a:cs typeface="Arial"/>
              </a:rPr>
              <a:t>issued</a:t>
            </a:r>
            <a:r>
              <a:rPr lang="it-IT" sz="1200">
                <a:latin typeface="Arial"/>
                <a:cs typeface="Arial"/>
              </a:rPr>
              <a:t> a </a:t>
            </a:r>
            <a:r>
              <a:rPr lang="it-IT" sz="1200" err="1">
                <a:latin typeface="Arial"/>
                <a:cs typeface="Arial"/>
              </a:rPr>
              <a:t>discussion</a:t>
            </a:r>
            <a:r>
              <a:rPr lang="it-IT" sz="1200">
                <a:latin typeface="Arial"/>
                <a:cs typeface="Arial"/>
              </a:rPr>
              <a:t> paper </a:t>
            </a:r>
            <a:r>
              <a:rPr lang="it-IT" sz="1200" err="1">
                <a:latin typeface="Arial"/>
                <a:cs typeface="Arial"/>
              </a:rPr>
              <a:t>that</a:t>
            </a:r>
            <a:r>
              <a:rPr lang="it-IT" sz="1200">
                <a:latin typeface="Arial"/>
                <a:cs typeface="Arial"/>
              </a:rPr>
              <a:t> </a:t>
            </a:r>
            <a:r>
              <a:rPr lang="it-IT" sz="1200" err="1">
                <a:latin typeface="Arial"/>
                <a:cs typeface="Arial"/>
              </a:rPr>
              <a:t>examines</a:t>
            </a:r>
            <a:r>
              <a:rPr lang="it-IT" sz="1200">
                <a:latin typeface="Arial"/>
                <a:cs typeface="Arial"/>
              </a:rPr>
              <a:t> the </a:t>
            </a:r>
            <a:r>
              <a:rPr lang="it-IT" sz="1200" err="1">
                <a:latin typeface="Arial"/>
                <a:cs typeface="Arial"/>
              </a:rPr>
              <a:t>pros</a:t>
            </a:r>
            <a:r>
              <a:rPr lang="it-IT" sz="1200">
                <a:latin typeface="Arial"/>
                <a:cs typeface="Arial"/>
              </a:rPr>
              <a:t> and cons of a </a:t>
            </a:r>
            <a:r>
              <a:rPr lang="it-IT" sz="1200" err="1">
                <a:latin typeface="Arial"/>
                <a:cs typeface="Arial"/>
              </a:rPr>
              <a:t>potential</a:t>
            </a:r>
            <a:r>
              <a:rPr lang="it-IT" sz="1200">
                <a:latin typeface="Arial"/>
                <a:cs typeface="Arial"/>
              </a:rPr>
              <a:t> U.S. CBDC. The Federal Reserve Bank of Boston in </a:t>
            </a:r>
            <a:r>
              <a:rPr lang="it-IT" sz="1200" err="1">
                <a:latin typeface="Arial"/>
                <a:cs typeface="Arial"/>
              </a:rPr>
              <a:t>collaboration</a:t>
            </a:r>
            <a:r>
              <a:rPr lang="it-IT" sz="1200">
                <a:latin typeface="Arial"/>
                <a:cs typeface="Arial"/>
              </a:rPr>
              <a:t> with </a:t>
            </a:r>
            <a:r>
              <a:rPr lang="it-IT" sz="1200" err="1">
                <a:latin typeface="Arial"/>
                <a:cs typeface="Arial"/>
              </a:rPr>
              <a:t>MIT's</a:t>
            </a:r>
            <a:r>
              <a:rPr lang="it-IT" sz="1200">
                <a:latin typeface="Arial"/>
                <a:cs typeface="Arial"/>
              </a:rPr>
              <a:t> Digital </a:t>
            </a:r>
            <a:r>
              <a:rPr lang="it-IT" sz="1200" err="1">
                <a:latin typeface="Arial"/>
                <a:cs typeface="Arial"/>
              </a:rPr>
              <a:t>Currency</a:t>
            </a:r>
            <a:r>
              <a:rPr lang="it-IT" sz="1200">
                <a:latin typeface="Arial"/>
                <a:cs typeface="Arial"/>
              </a:rPr>
              <a:t> </a:t>
            </a:r>
            <a:r>
              <a:rPr lang="it-IT" sz="1200" err="1">
                <a:latin typeface="Arial"/>
                <a:cs typeface="Arial"/>
              </a:rPr>
              <a:t>Initiative</a:t>
            </a:r>
            <a:r>
              <a:rPr lang="it-IT" sz="1200">
                <a:latin typeface="Arial"/>
                <a:cs typeface="Arial"/>
              </a:rPr>
              <a:t> </a:t>
            </a:r>
            <a:r>
              <a:rPr lang="it-IT" sz="1200" err="1">
                <a:latin typeface="Arial"/>
                <a:cs typeface="Arial"/>
              </a:rPr>
              <a:t>conducted</a:t>
            </a:r>
            <a:r>
              <a:rPr lang="it-IT" sz="1200">
                <a:latin typeface="Arial"/>
                <a:cs typeface="Arial"/>
              </a:rPr>
              <a:t>  </a:t>
            </a:r>
            <a:r>
              <a:rPr lang="it-IT" sz="1200" err="1">
                <a:latin typeface="Arial"/>
                <a:cs typeface="Arial"/>
              </a:rPr>
              <a:t>research</a:t>
            </a:r>
            <a:r>
              <a:rPr lang="it-IT" sz="1200">
                <a:latin typeface="Arial"/>
                <a:cs typeface="Arial"/>
              </a:rPr>
              <a:t> project (Project Hamilton) to investigate the technical </a:t>
            </a:r>
            <a:r>
              <a:rPr lang="it-IT" sz="1200" err="1">
                <a:latin typeface="Arial"/>
                <a:cs typeface="Arial"/>
              </a:rPr>
              <a:t>feasibility</a:t>
            </a:r>
            <a:r>
              <a:rPr lang="it-IT" sz="1200">
                <a:latin typeface="Arial"/>
                <a:cs typeface="Arial"/>
              </a:rPr>
              <a:t> of a general </a:t>
            </a:r>
            <a:r>
              <a:rPr lang="it-IT" sz="1200" err="1">
                <a:latin typeface="Arial"/>
                <a:cs typeface="Arial"/>
              </a:rPr>
              <a:t>purpose</a:t>
            </a:r>
            <a:r>
              <a:rPr lang="it-IT" sz="1200">
                <a:latin typeface="Arial"/>
                <a:cs typeface="Arial"/>
              </a:rPr>
              <a:t> CBDC.</a:t>
            </a:r>
            <a:endParaRPr lang="it-IT" sz="1200"/>
          </a:p>
        </p:txBody>
      </p:sp>
      <p:pic>
        <p:nvPicPr>
          <p:cNvPr id="10" name="Immagine 8" descr="Immagine che contiene testo, clipart&#10;&#10;Descrizione generata automaticamente">
            <a:extLst>
              <a:ext uri="{FF2B5EF4-FFF2-40B4-BE49-F238E27FC236}">
                <a16:creationId xmlns:a16="http://schemas.microsoft.com/office/drawing/2014/main" id="{EA380436-B5B1-AC2B-130B-5769A5A99438}"/>
              </a:ext>
            </a:extLst>
          </p:cNvPr>
          <p:cNvPicPr>
            <a:picLocks noChangeAspect="1"/>
          </p:cNvPicPr>
          <p:nvPr/>
        </p:nvPicPr>
        <p:blipFill>
          <a:blip r:embed="rId9"/>
          <a:stretch>
            <a:fillRect/>
          </a:stretch>
        </p:blipFill>
        <p:spPr>
          <a:xfrm>
            <a:off x="5525646" y="440389"/>
            <a:ext cx="1114548" cy="600707"/>
          </a:xfrm>
          <a:prstGeom prst="rect">
            <a:avLst/>
          </a:prstGeom>
        </p:spPr>
      </p:pic>
      <p:sp>
        <p:nvSpPr>
          <p:cNvPr id="8" name="TextBox 7">
            <a:extLst>
              <a:ext uri="{FF2B5EF4-FFF2-40B4-BE49-F238E27FC236}">
                <a16:creationId xmlns:a16="http://schemas.microsoft.com/office/drawing/2014/main" id="{C6BEAC4C-F9E3-50F6-3CEE-92D0CA718755}"/>
              </a:ext>
            </a:extLst>
          </p:cNvPr>
          <p:cNvSpPr txBox="1"/>
          <p:nvPr/>
        </p:nvSpPr>
        <p:spPr>
          <a:xfrm>
            <a:off x="865455" y="2954491"/>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Stakeholders </a:t>
            </a:r>
            <a:endParaRPr lang="en-US" b="1">
              <a:solidFill>
                <a:srgbClr val="1E617A"/>
              </a:solidFill>
              <a:latin typeface="Arial"/>
              <a:ea typeface="+mn-lt"/>
              <a:cs typeface="Arial"/>
            </a:endParaRPr>
          </a:p>
          <a:p>
            <a:r>
              <a:rPr lang="en-US" sz="1400" b="1">
                <a:solidFill>
                  <a:srgbClr val="1E617A"/>
                </a:solidFill>
                <a:latin typeface="Arial"/>
                <a:ea typeface="+mn-lt"/>
                <a:cs typeface="+mn-lt"/>
              </a:rPr>
              <a:t>involved</a:t>
            </a:r>
            <a:endParaRPr lang="en-US" b="1">
              <a:solidFill>
                <a:srgbClr val="1E617A"/>
              </a:solidFill>
              <a:latin typeface="Arial"/>
              <a:cs typeface="Arial"/>
            </a:endParaRPr>
          </a:p>
        </p:txBody>
      </p:sp>
      <p:sp>
        <p:nvSpPr>
          <p:cNvPr id="14" name="TextBox 13">
            <a:extLst>
              <a:ext uri="{FF2B5EF4-FFF2-40B4-BE49-F238E27FC236}">
                <a16:creationId xmlns:a16="http://schemas.microsoft.com/office/drawing/2014/main" id="{8A36994A-4297-0FF7-B72B-4C17722ACCC5}"/>
              </a:ext>
            </a:extLst>
          </p:cNvPr>
          <p:cNvSpPr txBox="1"/>
          <p:nvPr/>
        </p:nvSpPr>
        <p:spPr>
          <a:xfrm>
            <a:off x="865455" y="1957722"/>
            <a:ext cx="14205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Objectives</a:t>
            </a:r>
            <a:endParaRPr lang="en-US"/>
          </a:p>
        </p:txBody>
      </p:sp>
      <p:sp>
        <p:nvSpPr>
          <p:cNvPr id="16" name="TextBox 15">
            <a:extLst>
              <a:ext uri="{FF2B5EF4-FFF2-40B4-BE49-F238E27FC236}">
                <a16:creationId xmlns:a16="http://schemas.microsoft.com/office/drawing/2014/main" id="{93D68235-37C6-244B-9998-935BBF0F4B76}"/>
              </a:ext>
            </a:extLst>
          </p:cNvPr>
          <p:cNvSpPr txBox="1"/>
          <p:nvPr/>
        </p:nvSpPr>
        <p:spPr>
          <a:xfrm>
            <a:off x="865455" y="4178067"/>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Development</a:t>
            </a:r>
            <a:endParaRPr lang="en-US">
              <a:solidFill>
                <a:srgbClr val="000000"/>
              </a:solidFill>
              <a:latin typeface="Calibri" panose="020F0502020204030204"/>
              <a:ea typeface="+mn-lt"/>
              <a:cs typeface="+mn-lt"/>
            </a:endParaRPr>
          </a:p>
          <a:p>
            <a:r>
              <a:rPr lang="en-US" sz="1400" b="1">
                <a:solidFill>
                  <a:srgbClr val="1E617A"/>
                </a:solidFill>
                <a:latin typeface="Arial"/>
                <a:cs typeface="Calibri"/>
              </a:rPr>
              <a:t>stage</a:t>
            </a:r>
          </a:p>
        </p:txBody>
      </p:sp>
    </p:spTree>
    <p:extLst>
      <p:ext uri="{BB962C8B-B14F-4D97-AF65-F5344CB8AC3E}">
        <p14:creationId xmlns:p14="http://schemas.microsoft.com/office/powerpoint/2010/main" val="425450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B1CF-E3A4-4AB5-9018-6A01E5DAD86F}"/>
              </a:ext>
            </a:extLst>
          </p:cNvPr>
          <p:cNvSpPr>
            <a:spLocks noGrp="1"/>
          </p:cNvSpPr>
          <p:nvPr>
            <p:ph type="title"/>
          </p:nvPr>
        </p:nvSpPr>
        <p:spPr/>
        <p:txBody>
          <a:bodyPr/>
          <a:lstStyle/>
          <a:p>
            <a:r>
              <a:rPr lang="en-US">
                <a:latin typeface="Arial"/>
                <a:cs typeface="Arial"/>
              </a:rPr>
              <a:t>Authors</a:t>
            </a:r>
            <a:endParaRPr lang="fr-FR">
              <a:latin typeface="Arial"/>
              <a:cs typeface="Arial"/>
            </a:endParaRPr>
          </a:p>
        </p:txBody>
      </p:sp>
      <p:sp>
        <p:nvSpPr>
          <p:cNvPr id="3" name="Date Placeholder 2">
            <a:extLst>
              <a:ext uri="{FF2B5EF4-FFF2-40B4-BE49-F238E27FC236}">
                <a16:creationId xmlns:a16="http://schemas.microsoft.com/office/drawing/2014/main" id="{E59B9158-A590-4605-BF61-14FD96FED700}"/>
              </a:ext>
            </a:extLst>
          </p:cNvPr>
          <p:cNvSpPr>
            <a:spLocks noGrp="1"/>
          </p:cNvSpPr>
          <p:nvPr>
            <p:ph type="dt" sz="half" idx="10"/>
          </p:nvPr>
        </p:nvSpPr>
        <p:spPr/>
        <p:txBody>
          <a:bodyPr/>
          <a:lstStyle/>
          <a:p>
            <a:fld id="{77263E1A-5064-4E30-9425-D2978E4FCE49}" type="datetime4">
              <a:rPr lang="en-US" smtClean="0"/>
              <a:t>January 11, 2023</a:t>
            </a:fld>
            <a:endParaRPr lang="en-US"/>
          </a:p>
        </p:txBody>
      </p:sp>
      <p:sp>
        <p:nvSpPr>
          <p:cNvPr id="4" name="Slide Number Placeholder 3">
            <a:extLst>
              <a:ext uri="{FF2B5EF4-FFF2-40B4-BE49-F238E27FC236}">
                <a16:creationId xmlns:a16="http://schemas.microsoft.com/office/drawing/2014/main" id="{75CFC5E2-BB19-4655-864C-75A077279EDB}"/>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5" name="Text Placeholder 4">
            <a:extLst>
              <a:ext uri="{FF2B5EF4-FFF2-40B4-BE49-F238E27FC236}">
                <a16:creationId xmlns:a16="http://schemas.microsoft.com/office/drawing/2014/main" id="{1EECFE0C-D8A2-452B-ADAF-B20151A7C604}"/>
              </a:ext>
            </a:extLst>
          </p:cNvPr>
          <p:cNvSpPr>
            <a:spLocks noGrp="1"/>
          </p:cNvSpPr>
          <p:nvPr>
            <p:ph type="body" sz="quarter" idx="13"/>
          </p:nvPr>
        </p:nvSpPr>
        <p:spPr/>
        <p:txBody>
          <a:bodyPr/>
          <a:lstStyle/>
          <a:p>
            <a:endParaRPr lang="en-CH"/>
          </a:p>
        </p:txBody>
      </p:sp>
      <p:sp>
        <p:nvSpPr>
          <p:cNvPr id="17" name="Content Placeholder 2">
            <a:extLst>
              <a:ext uri="{FF2B5EF4-FFF2-40B4-BE49-F238E27FC236}">
                <a16:creationId xmlns:a16="http://schemas.microsoft.com/office/drawing/2014/main" id="{EA9D93FE-9400-4BFA-A943-4BEB205EF29C}"/>
              </a:ext>
            </a:extLst>
          </p:cNvPr>
          <p:cNvSpPr txBox="1">
            <a:spLocks/>
          </p:cNvSpPr>
          <p:nvPr/>
        </p:nvSpPr>
        <p:spPr>
          <a:xfrm>
            <a:off x="377247" y="1563225"/>
            <a:ext cx="1762147" cy="304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defRPr/>
            </a:pPr>
            <a:r>
              <a:rPr lang="en-GB" sz="1400" b="1">
                <a:latin typeface="Arial"/>
                <a:cs typeface="Arial"/>
              </a:rPr>
              <a:t>Project Lead</a:t>
            </a:r>
            <a:endParaRPr lang="en-US" sz="1400" b="1" baseline="30000"/>
          </a:p>
        </p:txBody>
      </p:sp>
      <p:sp>
        <p:nvSpPr>
          <p:cNvPr id="19" name="Content Placeholder 2">
            <a:extLst>
              <a:ext uri="{FF2B5EF4-FFF2-40B4-BE49-F238E27FC236}">
                <a16:creationId xmlns:a16="http://schemas.microsoft.com/office/drawing/2014/main" id="{60D794E0-C69D-4B66-8F95-13DA8EC68DC5}"/>
              </a:ext>
            </a:extLst>
          </p:cNvPr>
          <p:cNvSpPr txBox="1">
            <a:spLocks/>
          </p:cNvSpPr>
          <p:nvPr/>
        </p:nvSpPr>
        <p:spPr>
          <a:xfrm>
            <a:off x="325055" y="3149955"/>
            <a:ext cx="1742814" cy="43457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defRPr/>
            </a:pPr>
            <a:r>
              <a:rPr lang="en-GB" sz="1400" b="1">
                <a:latin typeface="Arial"/>
                <a:cs typeface="Arial"/>
              </a:rPr>
              <a:t>Junior Analysts</a:t>
            </a:r>
            <a:endParaRPr lang="en-US" sz="1400" b="1" baseline="30000"/>
          </a:p>
        </p:txBody>
      </p:sp>
      <p:sp>
        <p:nvSpPr>
          <p:cNvPr id="21" name="TextBox 95">
            <a:extLst>
              <a:ext uri="{FF2B5EF4-FFF2-40B4-BE49-F238E27FC236}">
                <a16:creationId xmlns:a16="http://schemas.microsoft.com/office/drawing/2014/main" id="{54AC55BB-1A12-48D5-8334-98DBA05B9BE1}"/>
              </a:ext>
            </a:extLst>
          </p:cNvPr>
          <p:cNvSpPr txBox="1"/>
          <p:nvPr/>
        </p:nvSpPr>
        <p:spPr>
          <a:xfrm>
            <a:off x="2793829" y="1912214"/>
            <a:ext cx="3391289" cy="230832"/>
          </a:xfrm>
          <a:prstGeom prst="rect">
            <a:avLst/>
          </a:prstGeom>
          <a:noFill/>
        </p:spPr>
        <p:txBody>
          <a:bodyPr wrap="square" lIns="91440" tIns="45720" rIns="91440" bIns="45720" rtlCol="0" anchor="t">
            <a:spAutoFit/>
          </a:bodyPr>
          <a:lstStyle/>
          <a:p>
            <a:pPr algn="just">
              <a:defRPr/>
            </a:pPr>
            <a:endParaRPr lang="en-GB" sz="900">
              <a:latin typeface="Arial"/>
              <a:cs typeface="Arial"/>
            </a:endParaRPr>
          </a:p>
        </p:txBody>
      </p:sp>
      <p:sp>
        <p:nvSpPr>
          <p:cNvPr id="40" name="TextBox 14">
            <a:extLst>
              <a:ext uri="{FF2B5EF4-FFF2-40B4-BE49-F238E27FC236}">
                <a16:creationId xmlns:a16="http://schemas.microsoft.com/office/drawing/2014/main" id="{B53996DD-80CB-49FB-BA86-288C2C519B7D}"/>
              </a:ext>
            </a:extLst>
          </p:cNvPr>
          <p:cNvSpPr txBox="1"/>
          <p:nvPr/>
        </p:nvSpPr>
        <p:spPr>
          <a:xfrm>
            <a:off x="1063240" y="1982695"/>
            <a:ext cx="683676" cy="400110"/>
          </a:xfrm>
          <a:prstGeom prst="rect">
            <a:avLst/>
          </a:prstGeom>
          <a:noFill/>
        </p:spPr>
        <p:txBody>
          <a:bodyPr wrap="square" lIns="91440" tIns="45720" rIns="91440" bIns="45720" rtlCol="0" anchor="t">
            <a:spAutoFit/>
          </a:bodyPr>
          <a:lstStyle/>
          <a:p>
            <a:pPr algn="just">
              <a:defRPr/>
            </a:pPr>
            <a:r>
              <a:rPr lang="en-GB" sz="1000" b="1">
                <a:solidFill>
                  <a:srgbClr val="000000"/>
                </a:solidFill>
                <a:latin typeface="Arial"/>
                <a:cs typeface="Arial"/>
              </a:rPr>
              <a:t>Alberto Martini</a:t>
            </a:r>
            <a:endParaRPr lang="en-GB" sz="1000" b="1" i="0" u="none" strike="noStrike" kern="1200" cap="none" spc="0" normalizeH="0" baseline="0" noProof="0">
              <a:ln>
                <a:noFill/>
              </a:ln>
              <a:solidFill>
                <a:srgbClr val="000000"/>
              </a:solidFill>
              <a:effectLst/>
              <a:uLnTx/>
              <a:uFillTx/>
              <a:latin typeface="Arial"/>
              <a:cs typeface="Arial"/>
            </a:endParaRPr>
          </a:p>
        </p:txBody>
      </p:sp>
      <p:sp>
        <p:nvSpPr>
          <p:cNvPr id="57" name="TextBox 14">
            <a:extLst>
              <a:ext uri="{FF2B5EF4-FFF2-40B4-BE49-F238E27FC236}">
                <a16:creationId xmlns:a16="http://schemas.microsoft.com/office/drawing/2014/main" id="{C61E7730-C784-4B8A-B931-DA3C826F46B6}"/>
              </a:ext>
            </a:extLst>
          </p:cNvPr>
          <p:cNvSpPr txBox="1"/>
          <p:nvPr/>
        </p:nvSpPr>
        <p:spPr>
          <a:xfrm>
            <a:off x="3232414" y="3522508"/>
            <a:ext cx="1104635" cy="400110"/>
          </a:xfrm>
          <a:prstGeom prst="rect">
            <a:avLst/>
          </a:prstGeom>
          <a:noFill/>
        </p:spPr>
        <p:txBody>
          <a:bodyPr wrap="square" lIns="91440" tIns="45720" rIns="91440" bIns="45720" rtlCol="0" anchor="t">
            <a:spAutoFit/>
          </a:bodyPr>
          <a:lstStyle/>
          <a:p>
            <a:pPr algn="just">
              <a:defRPr/>
            </a:pPr>
            <a:r>
              <a:rPr lang="en-GB" sz="1000" b="1">
                <a:solidFill>
                  <a:srgbClr val="000000"/>
                </a:solidFill>
                <a:latin typeface="Arial"/>
                <a:cs typeface="Arial"/>
              </a:rPr>
              <a:t>Maria </a:t>
            </a:r>
            <a:r>
              <a:rPr lang="en-GB" sz="1000" b="1" err="1">
                <a:solidFill>
                  <a:srgbClr val="000000"/>
                </a:solidFill>
                <a:latin typeface="Arial"/>
                <a:cs typeface="Arial"/>
              </a:rPr>
              <a:t>Tatarchernko</a:t>
            </a:r>
            <a:endParaRPr lang="en-GB" sz="1000" b="1">
              <a:latin typeface="Arial"/>
              <a:cs typeface="Arial"/>
            </a:endParaRPr>
          </a:p>
        </p:txBody>
      </p:sp>
      <p:sp>
        <p:nvSpPr>
          <p:cNvPr id="60" name="TextBox 14">
            <a:extLst>
              <a:ext uri="{FF2B5EF4-FFF2-40B4-BE49-F238E27FC236}">
                <a16:creationId xmlns:a16="http://schemas.microsoft.com/office/drawing/2014/main" id="{BE0D6AA2-D507-4A72-8280-306427C1137A}"/>
              </a:ext>
            </a:extLst>
          </p:cNvPr>
          <p:cNvSpPr txBox="1"/>
          <p:nvPr/>
        </p:nvSpPr>
        <p:spPr>
          <a:xfrm>
            <a:off x="5209828" y="2918426"/>
            <a:ext cx="184731" cy="246221"/>
          </a:xfrm>
          <a:prstGeom prst="rect">
            <a:avLst/>
          </a:prstGeom>
          <a:noFill/>
        </p:spPr>
        <p:txBody>
          <a:bodyPr wrap="none" lIns="91440" tIns="45720" rIns="91440" bIns="45720" rtlCol="0" anchor="t">
            <a:spAutoFit/>
          </a:bodyPr>
          <a:lstStyle/>
          <a:p>
            <a:pPr algn="just">
              <a:defRPr/>
            </a:pPr>
            <a:endParaRPr lang="en-GB" sz="1000">
              <a:latin typeface="Arial"/>
              <a:cs typeface="Arial"/>
            </a:endParaRPr>
          </a:p>
        </p:txBody>
      </p:sp>
      <p:pic>
        <p:nvPicPr>
          <p:cNvPr id="18" name="Immagine 17">
            <a:hlinkClick r:id="rId2"/>
            <a:extLst>
              <a:ext uri="{FF2B5EF4-FFF2-40B4-BE49-F238E27FC236}">
                <a16:creationId xmlns:a16="http://schemas.microsoft.com/office/drawing/2014/main" id="{106B98BD-4E30-DB27-445B-94EA823C32B2}"/>
              </a:ext>
            </a:extLst>
          </p:cNvPr>
          <p:cNvPicPr>
            <a:picLocks noChangeAspect="1"/>
          </p:cNvPicPr>
          <p:nvPr/>
        </p:nvPicPr>
        <p:blipFill>
          <a:blip r:embed="rId3"/>
          <a:stretch>
            <a:fillRect/>
          </a:stretch>
        </p:blipFill>
        <p:spPr>
          <a:xfrm>
            <a:off x="3350319" y="3919948"/>
            <a:ext cx="359695" cy="152413"/>
          </a:xfrm>
          <a:prstGeom prst="rect">
            <a:avLst/>
          </a:prstGeom>
        </p:spPr>
      </p:pic>
      <p:pic>
        <p:nvPicPr>
          <p:cNvPr id="26" name="Immagine 25">
            <a:hlinkClick r:id="rId4"/>
            <a:extLst>
              <a:ext uri="{FF2B5EF4-FFF2-40B4-BE49-F238E27FC236}">
                <a16:creationId xmlns:a16="http://schemas.microsoft.com/office/drawing/2014/main" id="{389FCA08-9075-4E09-2193-5FE785ABC2BF}"/>
              </a:ext>
            </a:extLst>
          </p:cNvPr>
          <p:cNvPicPr>
            <a:picLocks noChangeAspect="1"/>
          </p:cNvPicPr>
          <p:nvPr/>
        </p:nvPicPr>
        <p:blipFill>
          <a:blip r:embed="rId3"/>
          <a:stretch>
            <a:fillRect/>
          </a:stretch>
        </p:blipFill>
        <p:spPr>
          <a:xfrm>
            <a:off x="1164456" y="3911700"/>
            <a:ext cx="359695" cy="152413"/>
          </a:xfrm>
          <a:prstGeom prst="rect">
            <a:avLst/>
          </a:prstGeom>
        </p:spPr>
      </p:pic>
      <p:pic>
        <p:nvPicPr>
          <p:cNvPr id="28" name="Immagine 27">
            <a:hlinkClick r:id="rId5"/>
            <a:extLst>
              <a:ext uri="{FF2B5EF4-FFF2-40B4-BE49-F238E27FC236}">
                <a16:creationId xmlns:a16="http://schemas.microsoft.com/office/drawing/2014/main" id="{DF5B2216-EC45-887E-12E8-5E9E35FBC8E2}"/>
              </a:ext>
            </a:extLst>
          </p:cNvPr>
          <p:cNvPicPr>
            <a:picLocks noChangeAspect="1"/>
          </p:cNvPicPr>
          <p:nvPr/>
        </p:nvPicPr>
        <p:blipFill>
          <a:blip r:embed="rId3"/>
          <a:stretch>
            <a:fillRect/>
          </a:stretch>
        </p:blipFill>
        <p:spPr>
          <a:xfrm>
            <a:off x="1164456" y="2369033"/>
            <a:ext cx="359695" cy="152413"/>
          </a:xfrm>
          <a:prstGeom prst="rect">
            <a:avLst/>
          </a:prstGeom>
        </p:spPr>
      </p:pic>
      <p:sp>
        <p:nvSpPr>
          <p:cNvPr id="30" name="Ovale 29">
            <a:extLst>
              <a:ext uri="{FF2B5EF4-FFF2-40B4-BE49-F238E27FC236}">
                <a16:creationId xmlns:a16="http://schemas.microsoft.com/office/drawing/2014/main" id="{EBF9BAD0-47B7-E08A-6110-FA8AFB4A304B}"/>
              </a:ext>
            </a:extLst>
          </p:cNvPr>
          <p:cNvSpPr/>
          <p:nvPr/>
        </p:nvSpPr>
        <p:spPr>
          <a:xfrm>
            <a:off x="379564" y="3508099"/>
            <a:ext cx="683676" cy="683676"/>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14">
            <a:extLst>
              <a:ext uri="{FF2B5EF4-FFF2-40B4-BE49-F238E27FC236}">
                <a16:creationId xmlns:a16="http://schemas.microsoft.com/office/drawing/2014/main" id="{28980588-BD4B-C71E-C492-6877F00433F4}"/>
              </a:ext>
            </a:extLst>
          </p:cNvPr>
          <p:cNvSpPr txBox="1"/>
          <p:nvPr/>
        </p:nvSpPr>
        <p:spPr>
          <a:xfrm>
            <a:off x="1071328" y="3519838"/>
            <a:ext cx="831536" cy="400110"/>
          </a:xfrm>
          <a:prstGeom prst="rect">
            <a:avLst/>
          </a:prstGeom>
          <a:noFill/>
        </p:spPr>
        <p:txBody>
          <a:bodyPr wrap="square" lIns="91440" tIns="45720" rIns="91440" bIns="45720" rtlCol="0" anchor="t">
            <a:spAutoFit/>
          </a:bodyPr>
          <a:lstStyle/>
          <a:p>
            <a:pPr algn="just">
              <a:defRPr/>
            </a:pPr>
            <a:r>
              <a:rPr lang="en-GB" sz="1000" b="1" err="1">
                <a:solidFill>
                  <a:srgbClr val="000000"/>
                </a:solidFill>
                <a:latin typeface="Arial"/>
                <a:cs typeface="Arial"/>
              </a:rPr>
              <a:t>Aniello</a:t>
            </a:r>
            <a:r>
              <a:rPr lang="en-GB" sz="1000" b="1">
                <a:solidFill>
                  <a:srgbClr val="000000"/>
                </a:solidFill>
                <a:latin typeface="Arial"/>
                <a:cs typeface="Arial"/>
              </a:rPr>
              <a:t> </a:t>
            </a:r>
            <a:r>
              <a:rPr lang="en-GB" sz="1000" b="1" err="1">
                <a:solidFill>
                  <a:srgbClr val="000000"/>
                </a:solidFill>
                <a:latin typeface="Arial"/>
                <a:cs typeface="Arial"/>
              </a:rPr>
              <a:t>Renzullo</a:t>
            </a:r>
            <a:endParaRPr lang="en-GB" sz="1000" b="1">
              <a:latin typeface="Arial"/>
              <a:cs typeface="Arial"/>
            </a:endParaRPr>
          </a:p>
        </p:txBody>
      </p:sp>
      <p:sp>
        <p:nvSpPr>
          <p:cNvPr id="62" name="Ovale 61">
            <a:extLst>
              <a:ext uri="{FF2B5EF4-FFF2-40B4-BE49-F238E27FC236}">
                <a16:creationId xmlns:a16="http://schemas.microsoft.com/office/drawing/2014/main" id="{76D0CDDE-1F28-4003-640A-5E9DF686CC6E}"/>
              </a:ext>
            </a:extLst>
          </p:cNvPr>
          <p:cNvSpPr/>
          <p:nvPr/>
        </p:nvSpPr>
        <p:spPr>
          <a:xfrm>
            <a:off x="2578885" y="3509919"/>
            <a:ext cx="683676" cy="68367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e 62">
            <a:extLst>
              <a:ext uri="{FF2B5EF4-FFF2-40B4-BE49-F238E27FC236}">
                <a16:creationId xmlns:a16="http://schemas.microsoft.com/office/drawing/2014/main" id="{2181C0E4-B2CD-2752-8F8C-088A16FD4870}"/>
              </a:ext>
            </a:extLst>
          </p:cNvPr>
          <p:cNvSpPr/>
          <p:nvPr/>
        </p:nvSpPr>
        <p:spPr>
          <a:xfrm>
            <a:off x="379564" y="1965271"/>
            <a:ext cx="683676" cy="683676"/>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D27423BF-19D4-7180-F3D1-4AAE1DDE94E5}"/>
              </a:ext>
            </a:extLst>
          </p:cNvPr>
          <p:cNvSpPr txBox="1"/>
          <p:nvPr/>
        </p:nvSpPr>
        <p:spPr>
          <a:xfrm>
            <a:off x="2476976" y="2027789"/>
            <a:ext cx="3903424" cy="553998"/>
          </a:xfrm>
          <a:prstGeom prst="rect">
            <a:avLst/>
          </a:prstGeom>
          <a:noFill/>
        </p:spPr>
        <p:txBody>
          <a:bodyPr wrap="square" rtlCol="0">
            <a:spAutoFit/>
          </a:bodyPr>
          <a:lstStyle/>
          <a:p>
            <a:r>
              <a:rPr lang="it-IT" sz="1000">
                <a:latin typeface="Arial" panose="020B0604020202020204" pitchFamily="34" charset="0"/>
                <a:cs typeface="Arial" panose="020B0604020202020204" pitchFamily="34" charset="0"/>
              </a:rPr>
              <a:t>Second-</a:t>
            </a:r>
            <a:r>
              <a:rPr lang="it-IT" sz="1000" err="1">
                <a:latin typeface="Arial" panose="020B0604020202020204" pitchFamily="34" charset="0"/>
                <a:cs typeface="Arial" panose="020B0604020202020204" pitchFamily="34" charset="0"/>
              </a:rPr>
              <a:t>year</a:t>
            </a:r>
            <a:r>
              <a:rPr lang="it-IT" sz="1000">
                <a:latin typeface="Arial" panose="020B0604020202020204" pitchFamily="34" charset="0"/>
                <a:cs typeface="Arial" panose="020B0604020202020204" pitchFamily="34" charset="0"/>
              </a:rPr>
              <a:t> </a:t>
            </a:r>
            <a:r>
              <a:rPr lang="it-IT" sz="1000" err="1">
                <a:latin typeface="Arial" panose="020B0604020202020204" pitchFamily="34" charset="0"/>
                <a:cs typeface="Arial" panose="020B0604020202020204" pitchFamily="34" charset="0"/>
              </a:rPr>
              <a:t>BSc</a:t>
            </a:r>
            <a:r>
              <a:rPr lang="it-IT" sz="1000">
                <a:latin typeface="Arial" panose="020B0604020202020204" pitchFamily="34" charset="0"/>
                <a:cs typeface="Arial" panose="020B0604020202020204" pitchFamily="34" charset="0"/>
              </a:rPr>
              <a:t> </a:t>
            </a:r>
            <a:r>
              <a:rPr lang="it-IT" sz="1000" err="1">
                <a:latin typeface="Arial" panose="020B0604020202020204" pitchFamily="34" charset="0"/>
                <a:cs typeface="Arial" panose="020B0604020202020204" pitchFamily="34" charset="0"/>
              </a:rPr>
              <a:t>student</a:t>
            </a:r>
            <a:r>
              <a:rPr lang="it-IT" sz="1000">
                <a:latin typeface="Arial" panose="020B0604020202020204" pitchFamily="34" charset="0"/>
                <a:cs typeface="Arial" panose="020B0604020202020204" pitchFamily="34" charset="0"/>
              </a:rPr>
              <a:t> in International </a:t>
            </a:r>
            <a:r>
              <a:rPr lang="it-IT" sz="1000" err="1">
                <a:latin typeface="Arial" panose="020B0604020202020204" pitchFamily="34" charset="0"/>
                <a:cs typeface="Arial" panose="020B0604020202020204" pitchFamily="34" charset="0"/>
              </a:rPr>
              <a:t>Economics</a:t>
            </a:r>
            <a:r>
              <a:rPr lang="it-IT" sz="1000">
                <a:latin typeface="Arial" panose="020B0604020202020204" pitchFamily="34" charset="0"/>
                <a:cs typeface="Arial" panose="020B0604020202020204" pitchFamily="34" charset="0"/>
              </a:rPr>
              <a:t> and Finance.</a:t>
            </a:r>
          </a:p>
          <a:p>
            <a:r>
              <a:rPr lang="it-IT" sz="1000" err="1">
                <a:latin typeface="Arial" panose="020B0604020202020204" pitchFamily="34" charset="0"/>
                <a:cs typeface="Arial" panose="020B0604020202020204" pitchFamily="34" charset="0"/>
              </a:rPr>
              <a:t>Interested</a:t>
            </a:r>
            <a:r>
              <a:rPr lang="it-IT" sz="1000">
                <a:latin typeface="Arial" panose="020B0604020202020204" pitchFamily="34" charset="0"/>
                <a:cs typeface="Arial" panose="020B0604020202020204" pitchFamily="34" charset="0"/>
              </a:rPr>
              <a:t> in </a:t>
            </a:r>
            <a:r>
              <a:rPr lang="it-IT" sz="1000" err="1">
                <a:latin typeface="Arial" panose="020B0604020202020204" pitchFamily="34" charset="0"/>
                <a:cs typeface="Arial" panose="020B0604020202020204" pitchFamily="34" charset="0"/>
              </a:rPr>
              <a:t>innovation</a:t>
            </a:r>
            <a:r>
              <a:rPr lang="it-IT" sz="1000">
                <a:latin typeface="Arial" panose="020B0604020202020204" pitchFamily="34" charset="0"/>
                <a:cs typeface="Arial" panose="020B0604020202020204" pitchFamily="34" charset="0"/>
              </a:rPr>
              <a:t> in the </a:t>
            </a:r>
            <a:r>
              <a:rPr lang="it-IT" sz="1000" err="1">
                <a:latin typeface="Arial" panose="020B0604020202020204" pitchFamily="34" charset="0"/>
                <a:cs typeface="Arial" panose="020B0604020202020204" pitchFamily="34" charset="0"/>
              </a:rPr>
              <a:t>financial</a:t>
            </a:r>
            <a:r>
              <a:rPr lang="it-IT" sz="1000">
                <a:latin typeface="Arial" panose="020B0604020202020204" pitchFamily="34" charset="0"/>
                <a:cs typeface="Arial" panose="020B0604020202020204" pitchFamily="34" charset="0"/>
              </a:rPr>
              <a:t> </a:t>
            </a:r>
            <a:r>
              <a:rPr lang="it-IT" sz="1000" err="1">
                <a:latin typeface="Arial" panose="020B0604020202020204" pitchFamily="34" charset="0"/>
                <a:cs typeface="Arial" panose="020B0604020202020204" pitchFamily="34" charset="0"/>
              </a:rPr>
              <a:t>sector</a:t>
            </a:r>
            <a:r>
              <a:rPr lang="it-IT" sz="1000">
                <a:latin typeface="Arial" panose="020B0604020202020204" pitchFamily="34" charset="0"/>
                <a:cs typeface="Arial" panose="020B0604020202020204" pitchFamily="34" charset="0"/>
              </a:rPr>
              <a:t> and </a:t>
            </a:r>
            <a:r>
              <a:rPr lang="it-IT" sz="1000" err="1">
                <a:latin typeface="Arial" panose="020B0604020202020204" pitchFamily="34" charset="0"/>
                <a:cs typeface="Arial" panose="020B0604020202020204" pitchFamily="34" charset="0"/>
              </a:rPr>
              <a:t>constantly</a:t>
            </a:r>
            <a:r>
              <a:rPr lang="it-IT" sz="1000">
                <a:latin typeface="Arial" panose="020B0604020202020204" pitchFamily="34" charset="0"/>
                <a:cs typeface="Arial" panose="020B0604020202020204" pitchFamily="34" charset="0"/>
              </a:rPr>
              <a:t> </a:t>
            </a:r>
            <a:r>
              <a:rPr lang="it-IT" sz="1000" err="1">
                <a:latin typeface="Arial" panose="020B0604020202020204" pitchFamily="34" charset="0"/>
                <a:cs typeface="Arial" panose="020B0604020202020204" pitchFamily="34" charset="0"/>
              </a:rPr>
              <a:t>looking</a:t>
            </a:r>
            <a:r>
              <a:rPr lang="it-IT" sz="1000">
                <a:latin typeface="Arial" panose="020B0604020202020204" pitchFamily="34" charset="0"/>
                <a:cs typeface="Arial" panose="020B0604020202020204" pitchFamily="34" charset="0"/>
              </a:rPr>
              <a:t> for </a:t>
            </a:r>
            <a:r>
              <a:rPr lang="it-IT" sz="1000" err="1">
                <a:latin typeface="Arial" panose="020B0604020202020204" pitchFamily="34" charset="0"/>
                <a:cs typeface="Arial" panose="020B0604020202020204" pitchFamily="34" charset="0"/>
              </a:rPr>
              <a:t>opportunities</a:t>
            </a:r>
            <a:r>
              <a:rPr lang="it-IT" sz="1000">
                <a:latin typeface="Arial" panose="020B0604020202020204" pitchFamily="34" charset="0"/>
                <a:cs typeface="Arial" panose="020B0604020202020204" pitchFamily="34" charset="0"/>
              </a:rPr>
              <a:t> to </a:t>
            </a:r>
            <a:r>
              <a:rPr lang="it-IT" sz="1000" err="1">
                <a:latin typeface="Arial" panose="020B0604020202020204" pitchFamily="34" charset="0"/>
                <a:cs typeface="Arial" panose="020B0604020202020204" pitchFamily="34" charset="0"/>
              </a:rPr>
              <a:t>grow</a:t>
            </a:r>
            <a:r>
              <a:rPr lang="it-IT" sz="1000">
                <a:latin typeface="Arial" panose="020B0604020202020204" pitchFamily="34" charset="0"/>
                <a:cs typeface="Arial" panose="020B0604020202020204" pitchFamily="34" charset="0"/>
              </a:rPr>
              <a:t> and </a:t>
            </a:r>
            <a:r>
              <a:rPr lang="it-IT" sz="1000" err="1">
                <a:latin typeface="Arial" panose="020B0604020202020204" pitchFamily="34" charset="0"/>
                <a:cs typeface="Arial" panose="020B0604020202020204" pitchFamily="34" charset="0"/>
              </a:rPr>
              <a:t>learn</a:t>
            </a:r>
            <a:r>
              <a:rPr lang="it-IT" sz="1000">
                <a:latin typeface="Arial" panose="020B0604020202020204" pitchFamily="34" charset="0"/>
                <a:cs typeface="Arial" panose="020B0604020202020204" pitchFamily="34" charset="0"/>
              </a:rPr>
              <a:t>.  </a:t>
            </a:r>
            <a:endParaRPr lang="en-US" sz="1000">
              <a:latin typeface="Arial" panose="020B0604020202020204" pitchFamily="34" charset="0"/>
              <a:cs typeface="Arial" panose="020B0604020202020204" pitchFamily="34" charset="0"/>
            </a:endParaRPr>
          </a:p>
        </p:txBody>
      </p:sp>
      <p:cxnSp>
        <p:nvCxnSpPr>
          <p:cNvPr id="6" name="Connettore 2 5">
            <a:extLst>
              <a:ext uri="{FF2B5EF4-FFF2-40B4-BE49-F238E27FC236}">
                <a16:creationId xmlns:a16="http://schemas.microsoft.com/office/drawing/2014/main" id="{7216C59E-3F7D-B964-B93C-C0AA99C88944}"/>
              </a:ext>
            </a:extLst>
          </p:cNvPr>
          <p:cNvCxnSpPr>
            <a:cxnSpLocks/>
          </p:cNvCxnSpPr>
          <p:nvPr/>
        </p:nvCxnSpPr>
        <p:spPr>
          <a:xfrm>
            <a:off x="2067869" y="1965271"/>
            <a:ext cx="0" cy="6836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85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EBBB3C-36A4-474F-97D0-6CF9EB084C63}"/>
              </a:ext>
            </a:extLst>
          </p:cNvPr>
          <p:cNvSpPr>
            <a:spLocks noGrp="1"/>
          </p:cNvSpPr>
          <p:nvPr>
            <p:ph type="dt" sz="half" idx="10"/>
          </p:nvPr>
        </p:nvSpPr>
        <p:spPr/>
        <p:txBody>
          <a:bodyPr/>
          <a:lstStyle/>
          <a:p>
            <a:fld id="{C17419A9-4912-4D42-8F3D-1BD3BA7DCDCB}" type="datetime4">
              <a:rPr lang="en-US" smtClean="0"/>
              <a:pPr/>
              <a:t>January 11, 2023</a:t>
            </a:fld>
            <a:endParaRPr lang="en-US"/>
          </a:p>
        </p:txBody>
      </p:sp>
      <p:sp>
        <p:nvSpPr>
          <p:cNvPr id="4" name="Slide Number Placeholder 3">
            <a:extLst>
              <a:ext uri="{FF2B5EF4-FFF2-40B4-BE49-F238E27FC236}">
                <a16:creationId xmlns:a16="http://schemas.microsoft.com/office/drawing/2014/main" id="{6D922CBD-DF84-4469-9E34-BFB88C55A029}"/>
              </a:ext>
            </a:extLst>
          </p:cNvPr>
          <p:cNvSpPr>
            <a:spLocks noGrp="1"/>
          </p:cNvSpPr>
          <p:nvPr>
            <p:ph type="sldNum" sz="quarter" idx="11"/>
          </p:nvPr>
        </p:nvSpPr>
        <p:spPr/>
        <p:txBody>
          <a:bodyPr/>
          <a:lstStyle/>
          <a:p>
            <a:fld id="{89BE3C81-78D6-4C4B-AF0E-1C8704E0A56F}" type="slidenum">
              <a:rPr lang="en-US" smtClean="0"/>
              <a:pPr/>
              <a:t>14</a:t>
            </a:fld>
            <a:endParaRPr lang="en-US"/>
          </a:p>
        </p:txBody>
      </p:sp>
    </p:spTree>
    <p:extLst>
      <p:ext uri="{BB962C8B-B14F-4D97-AF65-F5344CB8AC3E}">
        <p14:creationId xmlns:p14="http://schemas.microsoft.com/office/powerpoint/2010/main" val="3720344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ABD2-4EE1-4355-BC01-2FBC776E894F}"/>
              </a:ext>
            </a:extLst>
          </p:cNvPr>
          <p:cNvSpPr>
            <a:spLocks noGrp="1"/>
          </p:cNvSpPr>
          <p:nvPr>
            <p:ph type="title"/>
          </p:nvPr>
        </p:nvSpPr>
        <p:spPr/>
        <p:txBody>
          <a:bodyPr/>
          <a:lstStyle/>
          <a:p>
            <a:r>
              <a:rPr lang="en-CH">
                <a:latin typeface="Arial"/>
                <a:cs typeface="Arial"/>
              </a:rPr>
              <a:t>Introduction</a:t>
            </a:r>
            <a:endParaRPr lang="it-IT"/>
          </a:p>
        </p:txBody>
      </p:sp>
      <p:sp>
        <p:nvSpPr>
          <p:cNvPr id="3" name="Content Placeholder 2">
            <a:extLst>
              <a:ext uri="{FF2B5EF4-FFF2-40B4-BE49-F238E27FC236}">
                <a16:creationId xmlns:a16="http://schemas.microsoft.com/office/drawing/2014/main" id="{846B12F8-6C73-4695-8F34-C417B5E2579F}"/>
              </a:ext>
            </a:extLst>
          </p:cNvPr>
          <p:cNvSpPr>
            <a:spLocks noGrp="1"/>
          </p:cNvSpPr>
          <p:nvPr>
            <p:ph idx="1"/>
          </p:nvPr>
        </p:nvSpPr>
        <p:spPr>
          <a:xfrm>
            <a:off x="356695" y="1412834"/>
            <a:ext cx="8429625" cy="749666"/>
          </a:xfrm>
        </p:spPr>
        <p:txBody>
          <a:bodyPr vert="horz" lIns="91440" tIns="45720" rIns="91440" bIns="45720" rtlCol="0" anchor="t">
            <a:noAutofit/>
          </a:bodyPr>
          <a:lstStyle/>
          <a:p>
            <a:r>
              <a:rPr lang="en-US">
                <a:latin typeface="Arial"/>
                <a:cs typeface="Arial"/>
              </a:rPr>
              <a:t>With the rise of cashless payments, exacerbated by the COVID -19 pandemic</a:t>
            </a:r>
            <a:r>
              <a:rPr lang="en-CH">
                <a:latin typeface="Arial"/>
                <a:cs typeface="Arial"/>
              </a:rPr>
              <a:t>, </a:t>
            </a:r>
            <a:r>
              <a:rPr lang="en-CH" err="1">
                <a:latin typeface="Arial"/>
                <a:cs typeface="Arial"/>
              </a:rPr>
              <a:t>many</a:t>
            </a:r>
            <a:r>
              <a:rPr lang="en-CH">
                <a:latin typeface="Arial"/>
                <a:cs typeface="Arial"/>
              </a:rPr>
              <a:t> </a:t>
            </a:r>
            <a:r>
              <a:rPr lang="en-CH" err="1">
                <a:latin typeface="Arial"/>
                <a:cs typeface="Arial"/>
              </a:rPr>
              <a:t>central</a:t>
            </a:r>
            <a:r>
              <a:rPr lang="en-CH">
                <a:latin typeface="Arial"/>
                <a:cs typeface="Arial"/>
              </a:rPr>
              <a:t> banks are </a:t>
            </a:r>
            <a:r>
              <a:rPr lang="en-CH" err="1">
                <a:latin typeface="Arial"/>
                <a:cs typeface="Arial"/>
              </a:rPr>
              <a:t>exploring</a:t>
            </a:r>
            <a:r>
              <a:rPr lang="en-CH">
                <a:latin typeface="Arial"/>
                <a:cs typeface="Arial"/>
              </a:rPr>
              <a:t> the </a:t>
            </a:r>
            <a:r>
              <a:rPr lang="en-CH" err="1">
                <a:latin typeface="Arial"/>
                <a:cs typeface="Arial"/>
              </a:rPr>
              <a:t>development</a:t>
            </a:r>
            <a:r>
              <a:rPr lang="en-CH">
                <a:latin typeface="Arial"/>
                <a:cs typeface="Arial"/>
              </a:rPr>
              <a:t> of Central Bank Digital </a:t>
            </a:r>
            <a:r>
              <a:rPr lang="en-CH" err="1">
                <a:latin typeface="Arial"/>
                <a:cs typeface="Arial"/>
              </a:rPr>
              <a:t>Currencies</a:t>
            </a:r>
            <a:r>
              <a:rPr lang="en-CH">
                <a:latin typeface="Arial"/>
                <a:cs typeface="Arial"/>
              </a:rPr>
              <a:t> (</a:t>
            </a:r>
            <a:r>
              <a:rPr lang="en-CH" err="1">
                <a:latin typeface="Arial"/>
                <a:cs typeface="Arial"/>
              </a:rPr>
              <a:t>CBDCs</a:t>
            </a:r>
            <a:r>
              <a:rPr lang="en-CH">
                <a:latin typeface="Arial"/>
                <a:cs typeface="Arial"/>
              </a:rPr>
              <a:t>) to </a:t>
            </a:r>
            <a:r>
              <a:rPr lang="en-CH" err="1">
                <a:latin typeface="Arial"/>
                <a:cs typeface="Arial"/>
              </a:rPr>
              <a:t>keep</a:t>
            </a:r>
            <a:r>
              <a:rPr lang="en-CH">
                <a:latin typeface="Arial"/>
                <a:cs typeface="Arial"/>
              </a:rPr>
              <a:t> up with the </a:t>
            </a:r>
            <a:r>
              <a:rPr lang="en-CH" err="1">
                <a:latin typeface="Arial"/>
                <a:cs typeface="Arial"/>
              </a:rPr>
              <a:t>digitalization</a:t>
            </a:r>
            <a:r>
              <a:rPr lang="en-CH">
                <a:latin typeface="Arial"/>
                <a:cs typeface="Arial"/>
              </a:rPr>
              <a:t> of the economy.</a:t>
            </a:r>
            <a:endParaRPr lang="it-IT"/>
          </a:p>
          <a:p>
            <a:endParaRPr lang="en-US" b="0">
              <a:latin typeface="Arial"/>
              <a:cs typeface="Arial"/>
            </a:endParaRPr>
          </a:p>
        </p:txBody>
      </p:sp>
      <p:sp>
        <p:nvSpPr>
          <p:cNvPr id="4" name="Date Placeholder 3">
            <a:extLst>
              <a:ext uri="{FF2B5EF4-FFF2-40B4-BE49-F238E27FC236}">
                <a16:creationId xmlns:a16="http://schemas.microsoft.com/office/drawing/2014/main" id="{76652A63-75C5-4550-B917-A198D5C61543}"/>
              </a:ext>
            </a:extLst>
          </p:cNvPr>
          <p:cNvSpPr>
            <a:spLocks noGrp="1"/>
          </p:cNvSpPr>
          <p:nvPr>
            <p:ph type="dt" sz="half" idx="10"/>
          </p:nvPr>
        </p:nvSpPr>
        <p:spPr/>
        <p:txBody>
          <a:bodyPr/>
          <a:lstStyle/>
          <a:p>
            <a:fld id="{A724678A-2C78-4C99-9558-F73DE61A6501}" type="datetime4">
              <a:rPr lang="en-US" smtClean="0"/>
              <a:pPr/>
              <a:t>January 11, 2023</a:t>
            </a:fld>
            <a:endParaRPr lang="en-US"/>
          </a:p>
        </p:txBody>
      </p:sp>
      <p:sp>
        <p:nvSpPr>
          <p:cNvPr id="5" name="Slide Number Placeholder 4">
            <a:extLst>
              <a:ext uri="{FF2B5EF4-FFF2-40B4-BE49-F238E27FC236}">
                <a16:creationId xmlns:a16="http://schemas.microsoft.com/office/drawing/2014/main" id="{D6E697E2-B57C-4B74-93E3-47EE4C4E0FC5}"/>
              </a:ext>
            </a:extLst>
          </p:cNvPr>
          <p:cNvSpPr>
            <a:spLocks noGrp="1"/>
          </p:cNvSpPr>
          <p:nvPr>
            <p:ph type="sldNum" sz="quarter" idx="12"/>
          </p:nvPr>
        </p:nvSpPr>
        <p:spPr/>
        <p:txBody>
          <a:bodyPr/>
          <a:lstStyle/>
          <a:p>
            <a:fld id="{330EA680-D336-4FF7-8B7A-9848BB0A1C32}" type="slidenum">
              <a:rPr lang="en-US" smtClean="0"/>
              <a:pPr/>
              <a:t>2</a:t>
            </a:fld>
            <a:endParaRPr lang="en-US"/>
          </a:p>
        </p:txBody>
      </p:sp>
      <p:sp>
        <p:nvSpPr>
          <p:cNvPr id="6" name="Text Placeholder 5">
            <a:extLst>
              <a:ext uri="{FF2B5EF4-FFF2-40B4-BE49-F238E27FC236}">
                <a16:creationId xmlns:a16="http://schemas.microsoft.com/office/drawing/2014/main" id="{FAC0A91F-2CA9-49C4-B13C-FDF216E90A46}"/>
              </a:ext>
            </a:extLst>
          </p:cNvPr>
          <p:cNvSpPr>
            <a:spLocks noGrp="1"/>
          </p:cNvSpPr>
          <p:nvPr>
            <p:ph type="body" sz="quarter" idx="13"/>
          </p:nvPr>
        </p:nvSpPr>
        <p:spPr/>
        <p:txBody>
          <a:bodyPr vert="horz" lIns="91440" tIns="45720" rIns="91440" bIns="45720" rtlCol="0" anchor="t">
            <a:normAutofit/>
          </a:bodyPr>
          <a:lstStyle/>
          <a:p>
            <a:r>
              <a:rPr lang="en-CH">
                <a:latin typeface="Arial"/>
                <a:cs typeface="Arial"/>
              </a:rPr>
              <a:t>Sources: McKinsey,</a:t>
            </a:r>
            <a:r>
              <a:rPr lang="it-IT">
                <a:latin typeface="Arial"/>
                <a:cs typeface="Arial"/>
              </a:rPr>
              <a:t> </a:t>
            </a:r>
            <a:r>
              <a:rPr lang="it-IT" i="1">
                <a:latin typeface="Arial"/>
                <a:cs typeface="Arial"/>
              </a:rPr>
              <a:t>The 2020 McKinsey Global Payment Report</a:t>
            </a:r>
            <a:endParaRPr lang="it-IT" i="1"/>
          </a:p>
        </p:txBody>
      </p:sp>
      <p:sp>
        <p:nvSpPr>
          <p:cNvPr id="7" name="Content Placeholder 6">
            <a:extLst>
              <a:ext uri="{FF2B5EF4-FFF2-40B4-BE49-F238E27FC236}">
                <a16:creationId xmlns:a16="http://schemas.microsoft.com/office/drawing/2014/main" id="{E757F8EC-65A7-4104-BA87-692CFCC21442}"/>
              </a:ext>
            </a:extLst>
          </p:cNvPr>
          <p:cNvSpPr>
            <a:spLocks noGrp="1"/>
          </p:cNvSpPr>
          <p:nvPr>
            <p:ph idx="14"/>
          </p:nvPr>
        </p:nvSpPr>
        <p:spPr>
          <a:xfrm>
            <a:off x="356695" y="2678039"/>
            <a:ext cx="3901008" cy="1961936"/>
          </a:xfrm>
        </p:spPr>
        <p:txBody>
          <a:bodyPr vert="horz" lIns="91440" tIns="45720" rIns="91440" bIns="45720" rtlCol="0" anchor="t">
            <a:normAutofit/>
          </a:bodyPr>
          <a:lstStyle/>
          <a:p>
            <a:r>
              <a:rPr lang="it-IT" sz="1400">
                <a:latin typeface="Arial"/>
                <a:cs typeface="Arial"/>
              </a:rPr>
              <a:t>In </a:t>
            </a:r>
            <a:r>
              <a:rPr lang="it-IT" sz="1400" err="1">
                <a:latin typeface="Arial"/>
                <a:cs typeface="Arial"/>
              </a:rPr>
              <a:t>this</a:t>
            </a:r>
            <a:r>
              <a:rPr lang="it-IT" sz="1400">
                <a:latin typeface="Arial"/>
                <a:cs typeface="Arial"/>
              </a:rPr>
              <a:t> </a:t>
            </a:r>
            <a:r>
              <a:rPr lang="it-IT" sz="1400" err="1">
                <a:latin typeface="Arial"/>
                <a:cs typeface="Arial"/>
              </a:rPr>
              <a:t>presentation</a:t>
            </a:r>
            <a:r>
              <a:rPr lang="it-IT" sz="1400">
                <a:latin typeface="Arial"/>
                <a:cs typeface="Arial"/>
              </a:rPr>
              <a:t> </a:t>
            </a:r>
            <a:r>
              <a:rPr lang="it-IT" sz="1400" err="1">
                <a:latin typeface="Arial"/>
                <a:cs typeface="Arial"/>
              </a:rPr>
              <a:t>you</a:t>
            </a:r>
            <a:r>
              <a:rPr lang="it-IT" sz="1400">
                <a:latin typeface="Arial"/>
                <a:cs typeface="Arial"/>
              </a:rPr>
              <a:t> </a:t>
            </a:r>
            <a:r>
              <a:rPr lang="it-IT" sz="1400" err="1">
                <a:latin typeface="Arial"/>
                <a:cs typeface="Arial"/>
              </a:rPr>
              <a:t>will</a:t>
            </a:r>
            <a:r>
              <a:rPr lang="it-IT" sz="1400">
                <a:latin typeface="Arial"/>
                <a:cs typeface="Arial"/>
              </a:rPr>
              <a:t> </a:t>
            </a:r>
            <a:r>
              <a:rPr lang="it-IT" sz="1400" err="1">
                <a:latin typeface="Arial"/>
                <a:cs typeface="Arial"/>
              </a:rPr>
              <a:t>find</a:t>
            </a:r>
            <a:r>
              <a:rPr lang="it-IT" sz="1400">
                <a:latin typeface="Arial"/>
                <a:cs typeface="Arial"/>
              </a:rPr>
              <a:t>:</a:t>
            </a:r>
            <a:endParaRPr lang="it-IT"/>
          </a:p>
          <a:p>
            <a:pPr marL="342900" indent="-342900">
              <a:buAutoNum type="arabicPeriod"/>
            </a:pPr>
            <a:r>
              <a:rPr lang="it-IT" sz="1400" err="1">
                <a:latin typeface="Arial"/>
                <a:cs typeface="Arial"/>
              </a:rPr>
              <a:t>What</a:t>
            </a:r>
            <a:r>
              <a:rPr lang="it-IT" sz="1400">
                <a:latin typeface="Arial"/>
                <a:cs typeface="Arial"/>
              </a:rPr>
              <a:t> are </a:t>
            </a:r>
            <a:r>
              <a:rPr lang="it-IT" sz="1400" err="1">
                <a:latin typeface="Arial"/>
                <a:cs typeface="Arial"/>
              </a:rPr>
              <a:t>CBDCs</a:t>
            </a:r>
            <a:r>
              <a:rPr lang="it-IT" sz="1400">
                <a:latin typeface="Arial"/>
                <a:cs typeface="Arial"/>
              </a:rPr>
              <a:t>?</a:t>
            </a:r>
          </a:p>
          <a:p>
            <a:pPr marL="342900" indent="-342900">
              <a:buAutoNum type="arabicPeriod"/>
            </a:pPr>
            <a:r>
              <a:rPr lang="it-IT" sz="1400">
                <a:latin typeface="Arial"/>
                <a:cs typeface="Arial"/>
              </a:rPr>
              <a:t>Benefits and </a:t>
            </a:r>
            <a:r>
              <a:rPr lang="it-IT" sz="1400" err="1">
                <a:latin typeface="Arial"/>
                <a:cs typeface="Arial"/>
              </a:rPr>
              <a:t>threats</a:t>
            </a:r>
            <a:r>
              <a:rPr lang="it-IT" sz="1400">
                <a:latin typeface="Arial"/>
                <a:cs typeface="Arial"/>
              </a:rPr>
              <a:t>;</a:t>
            </a:r>
          </a:p>
          <a:p>
            <a:pPr marL="342900" indent="-342900">
              <a:buAutoNum type="arabicPeriod"/>
            </a:pPr>
            <a:r>
              <a:rPr lang="it-IT" sz="1400" err="1">
                <a:latin typeface="Arial"/>
                <a:cs typeface="Arial"/>
              </a:rPr>
              <a:t>Effects</a:t>
            </a:r>
            <a:r>
              <a:rPr lang="it-IT" sz="1400">
                <a:latin typeface="Arial"/>
                <a:cs typeface="Arial"/>
              </a:rPr>
              <a:t> on </a:t>
            </a:r>
            <a:r>
              <a:rPr lang="it-IT" sz="1400" err="1">
                <a:latin typeface="Arial"/>
                <a:cs typeface="Arial"/>
              </a:rPr>
              <a:t>monetary</a:t>
            </a:r>
            <a:r>
              <a:rPr lang="it-IT" sz="1400">
                <a:latin typeface="Arial"/>
                <a:cs typeface="Arial"/>
              </a:rPr>
              <a:t> and fiscal policy;</a:t>
            </a:r>
          </a:p>
          <a:p>
            <a:pPr marL="342900" indent="-342900">
              <a:buAutoNum type="arabicPeriod"/>
            </a:pPr>
            <a:r>
              <a:rPr lang="it-IT" sz="1400">
                <a:latin typeface="Arial"/>
                <a:cs typeface="Arial"/>
              </a:rPr>
              <a:t>International </a:t>
            </a:r>
            <a:r>
              <a:rPr lang="it-IT" sz="1400" err="1">
                <a:latin typeface="Arial"/>
                <a:cs typeface="Arial"/>
              </a:rPr>
              <a:t>comparison</a:t>
            </a:r>
            <a:r>
              <a:rPr lang="it-IT" sz="1400">
                <a:latin typeface="Arial"/>
                <a:cs typeface="Arial"/>
              </a:rPr>
              <a:t>.</a:t>
            </a:r>
          </a:p>
          <a:p>
            <a:pPr marL="342900" indent="-342900">
              <a:buAutoNum type="arabicPeriod"/>
            </a:pPr>
            <a:endParaRPr lang="it-IT" sz="1400">
              <a:latin typeface="Arial"/>
              <a:cs typeface="Arial"/>
            </a:endParaRPr>
          </a:p>
        </p:txBody>
      </p:sp>
      <p:sp>
        <p:nvSpPr>
          <p:cNvPr id="9" name="CasellaDiTesto 8">
            <a:extLst>
              <a:ext uri="{FF2B5EF4-FFF2-40B4-BE49-F238E27FC236}">
                <a16:creationId xmlns:a16="http://schemas.microsoft.com/office/drawing/2014/main" id="{3D95EC00-2F58-A73E-61AD-E120BA13B39C}"/>
              </a:ext>
            </a:extLst>
          </p:cNvPr>
          <p:cNvSpPr txBox="1"/>
          <p:nvPr/>
        </p:nvSpPr>
        <p:spPr>
          <a:xfrm>
            <a:off x="4534980" y="5044007"/>
            <a:ext cx="360947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50">
                <a:latin typeface="Arial"/>
                <a:cs typeface="Arial"/>
              </a:rPr>
              <a:t>Cash </a:t>
            </a:r>
            <a:r>
              <a:rPr lang="it-IT" sz="1050" err="1">
                <a:latin typeface="Arial"/>
                <a:cs typeface="Arial"/>
              </a:rPr>
              <a:t>usage</a:t>
            </a:r>
            <a:r>
              <a:rPr lang="it-IT" sz="1050">
                <a:latin typeface="Arial"/>
                <a:cs typeface="Arial"/>
              </a:rPr>
              <a:t> by country </a:t>
            </a:r>
            <a:br>
              <a:rPr lang="en-US"/>
            </a:br>
            <a:r>
              <a:rPr lang="it-IT" sz="1050" err="1">
                <a:latin typeface="Arial"/>
                <a:cs typeface="Arial"/>
              </a:rPr>
              <a:t>Percent</a:t>
            </a:r>
            <a:r>
              <a:rPr lang="it-IT" sz="1050">
                <a:latin typeface="Arial"/>
                <a:cs typeface="Arial"/>
              </a:rPr>
              <a:t> of cash </a:t>
            </a:r>
            <a:r>
              <a:rPr lang="it-IT" sz="1050" err="1">
                <a:latin typeface="Arial"/>
                <a:cs typeface="Arial"/>
              </a:rPr>
              <a:t>used</a:t>
            </a:r>
            <a:r>
              <a:rPr lang="it-IT" sz="1050">
                <a:latin typeface="Arial"/>
                <a:cs typeface="Arial"/>
              </a:rPr>
              <a:t> in </a:t>
            </a:r>
            <a:r>
              <a:rPr lang="it-IT" sz="1050" err="1">
                <a:latin typeface="Arial"/>
                <a:cs typeface="Arial"/>
              </a:rPr>
              <a:t>total</a:t>
            </a:r>
            <a:r>
              <a:rPr lang="it-IT" sz="1050">
                <a:latin typeface="Arial"/>
                <a:cs typeface="Arial"/>
              </a:rPr>
              <a:t> </a:t>
            </a:r>
            <a:r>
              <a:rPr lang="it-IT" sz="1050" err="1">
                <a:latin typeface="Arial"/>
                <a:cs typeface="Arial"/>
              </a:rPr>
              <a:t>transactions</a:t>
            </a:r>
            <a:r>
              <a:rPr lang="it-IT" sz="1050">
                <a:latin typeface="Arial"/>
                <a:cs typeface="Arial"/>
              </a:rPr>
              <a:t> by volume, %</a:t>
            </a:r>
            <a:endParaRPr lang="it-IT"/>
          </a:p>
        </p:txBody>
      </p:sp>
      <p:pic>
        <p:nvPicPr>
          <p:cNvPr id="11" name="Immagine 11">
            <a:extLst>
              <a:ext uri="{FF2B5EF4-FFF2-40B4-BE49-F238E27FC236}">
                <a16:creationId xmlns:a16="http://schemas.microsoft.com/office/drawing/2014/main" id="{08F0FE63-A836-71AC-9338-F14B8D36DED9}"/>
              </a:ext>
            </a:extLst>
          </p:cNvPr>
          <p:cNvPicPr>
            <a:picLocks noChangeAspect="1"/>
          </p:cNvPicPr>
          <p:nvPr/>
        </p:nvPicPr>
        <p:blipFill>
          <a:blip r:embed="rId2"/>
          <a:stretch>
            <a:fillRect/>
          </a:stretch>
        </p:blipFill>
        <p:spPr>
          <a:xfrm>
            <a:off x="4533129" y="2302413"/>
            <a:ext cx="3937102" cy="2715927"/>
          </a:xfrm>
          <a:prstGeom prst="rect">
            <a:avLst/>
          </a:prstGeom>
        </p:spPr>
      </p:pic>
    </p:spTree>
    <p:extLst>
      <p:ext uri="{BB962C8B-B14F-4D97-AF65-F5344CB8AC3E}">
        <p14:creationId xmlns:p14="http://schemas.microsoft.com/office/powerpoint/2010/main" val="1655740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04CE43-3315-5CC2-2115-2F637B2E3253}"/>
              </a:ext>
            </a:extLst>
          </p:cNvPr>
          <p:cNvSpPr>
            <a:spLocks noGrp="1"/>
          </p:cNvSpPr>
          <p:nvPr>
            <p:ph type="title"/>
          </p:nvPr>
        </p:nvSpPr>
        <p:spPr/>
        <p:txBody>
          <a:bodyPr/>
          <a:lstStyle/>
          <a:p>
            <a:r>
              <a:rPr lang="it-IT" err="1">
                <a:latin typeface="Arial"/>
                <a:cs typeface="Arial"/>
              </a:rPr>
              <a:t>What</a:t>
            </a:r>
            <a:r>
              <a:rPr lang="it-IT">
                <a:latin typeface="Arial"/>
                <a:cs typeface="Arial"/>
              </a:rPr>
              <a:t> are </a:t>
            </a:r>
            <a:r>
              <a:rPr lang="it-IT" err="1">
                <a:latin typeface="Arial"/>
                <a:cs typeface="Arial"/>
              </a:rPr>
              <a:t>CBDCs</a:t>
            </a:r>
            <a:r>
              <a:rPr lang="it-IT">
                <a:latin typeface="Arial"/>
                <a:cs typeface="Arial"/>
              </a:rPr>
              <a:t>?</a:t>
            </a:r>
            <a:endParaRPr lang="it-IT"/>
          </a:p>
        </p:txBody>
      </p:sp>
      <p:sp>
        <p:nvSpPr>
          <p:cNvPr id="3" name="Segnaposto contenuto 2">
            <a:extLst>
              <a:ext uri="{FF2B5EF4-FFF2-40B4-BE49-F238E27FC236}">
                <a16:creationId xmlns:a16="http://schemas.microsoft.com/office/drawing/2014/main" id="{C22D1992-3525-EFDA-CAE7-F7A78E7A72E6}"/>
              </a:ext>
            </a:extLst>
          </p:cNvPr>
          <p:cNvSpPr>
            <a:spLocks noGrp="1"/>
          </p:cNvSpPr>
          <p:nvPr>
            <p:ph idx="1"/>
          </p:nvPr>
        </p:nvSpPr>
        <p:spPr>
          <a:xfrm>
            <a:off x="356695" y="1326243"/>
            <a:ext cx="8429625" cy="425450"/>
          </a:xfrm>
        </p:spPr>
        <p:txBody>
          <a:bodyPr vert="horz" lIns="91440" tIns="45720" rIns="91440" bIns="45720" rtlCol="0" anchor="t">
            <a:normAutofit/>
          </a:bodyPr>
          <a:lstStyle/>
          <a:p>
            <a:r>
              <a:rPr lang="it-IT">
                <a:latin typeface="Arial"/>
                <a:cs typeface="Arial"/>
              </a:rPr>
              <a:t>A CBDC </a:t>
            </a:r>
            <a:r>
              <a:rPr lang="it-IT" err="1">
                <a:latin typeface="Arial"/>
                <a:cs typeface="Arial"/>
              </a:rPr>
              <a:t>is</a:t>
            </a:r>
            <a:r>
              <a:rPr lang="it-IT">
                <a:latin typeface="Arial"/>
                <a:cs typeface="Arial"/>
              </a:rPr>
              <a:t> a </a:t>
            </a:r>
            <a:r>
              <a:rPr lang="it-IT" err="1">
                <a:latin typeface="Arial"/>
                <a:cs typeface="Arial"/>
              </a:rPr>
              <a:t>virtual</a:t>
            </a:r>
            <a:r>
              <a:rPr lang="it-IT">
                <a:latin typeface="Arial"/>
                <a:cs typeface="Arial"/>
              </a:rPr>
              <a:t> money </a:t>
            </a:r>
            <a:r>
              <a:rPr lang="it-IT" err="1">
                <a:latin typeface="Arial"/>
                <a:cs typeface="Arial"/>
              </a:rPr>
              <a:t>backed</a:t>
            </a:r>
            <a:r>
              <a:rPr lang="it-IT">
                <a:latin typeface="Arial"/>
                <a:cs typeface="Arial"/>
              </a:rPr>
              <a:t> and </a:t>
            </a:r>
            <a:r>
              <a:rPr lang="it-IT" err="1">
                <a:latin typeface="Arial"/>
                <a:cs typeface="Arial"/>
              </a:rPr>
              <a:t>issued</a:t>
            </a:r>
            <a:r>
              <a:rPr lang="it-IT">
                <a:latin typeface="Arial"/>
                <a:cs typeface="Arial"/>
              </a:rPr>
              <a:t> by a </a:t>
            </a:r>
            <a:r>
              <a:rPr lang="it-IT" err="1">
                <a:latin typeface="Arial"/>
                <a:cs typeface="Arial"/>
              </a:rPr>
              <a:t>central</a:t>
            </a:r>
            <a:r>
              <a:rPr lang="it-IT">
                <a:latin typeface="Arial"/>
                <a:cs typeface="Arial"/>
              </a:rPr>
              <a:t> bank.</a:t>
            </a:r>
            <a:endParaRPr lang="it-IT"/>
          </a:p>
        </p:txBody>
      </p:sp>
      <p:sp>
        <p:nvSpPr>
          <p:cNvPr id="4" name="Segnaposto data 3">
            <a:extLst>
              <a:ext uri="{FF2B5EF4-FFF2-40B4-BE49-F238E27FC236}">
                <a16:creationId xmlns:a16="http://schemas.microsoft.com/office/drawing/2014/main" id="{F6A12EDC-7C86-2DE7-A91B-22E13A0E8444}"/>
              </a:ext>
            </a:extLst>
          </p:cNvPr>
          <p:cNvSpPr>
            <a:spLocks noGrp="1"/>
          </p:cNvSpPr>
          <p:nvPr>
            <p:ph type="dt" sz="half" idx="10"/>
          </p:nvPr>
        </p:nvSpPr>
        <p:spPr/>
        <p:txBody>
          <a:bodyPr/>
          <a:lstStyle/>
          <a:p>
            <a:fld id="{A724678A-2C78-4C99-9558-F73DE61A6501}" type="datetime4">
              <a:rPr lang="en-US" smtClean="0"/>
              <a:pPr/>
              <a:t>January 11, 2023</a:t>
            </a:fld>
            <a:endParaRPr lang="en-US"/>
          </a:p>
        </p:txBody>
      </p:sp>
      <p:sp>
        <p:nvSpPr>
          <p:cNvPr id="5" name="Segnaposto numero diapositiva 4">
            <a:extLst>
              <a:ext uri="{FF2B5EF4-FFF2-40B4-BE49-F238E27FC236}">
                <a16:creationId xmlns:a16="http://schemas.microsoft.com/office/drawing/2014/main" id="{8C30B622-D5DE-C145-678A-1ABE3C1F9E67}"/>
              </a:ext>
            </a:extLst>
          </p:cNvPr>
          <p:cNvSpPr>
            <a:spLocks noGrp="1"/>
          </p:cNvSpPr>
          <p:nvPr>
            <p:ph type="sldNum" sz="quarter" idx="12"/>
          </p:nvPr>
        </p:nvSpPr>
        <p:spPr/>
        <p:txBody>
          <a:bodyPr/>
          <a:lstStyle/>
          <a:p>
            <a:fld id="{330EA680-D336-4FF7-8B7A-9848BB0A1C32}" type="slidenum">
              <a:rPr lang="en-US" smtClean="0"/>
              <a:pPr/>
              <a:t>3</a:t>
            </a:fld>
            <a:endParaRPr lang="en-US"/>
          </a:p>
        </p:txBody>
      </p:sp>
      <p:sp>
        <p:nvSpPr>
          <p:cNvPr id="6" name="Segnaposto testo 5">
            <a:extLst>
              <a:ext uri="{FF2B5EF4-FFF2-40B4-BE49-F238E27FC236}">
                <a16:creationId xmlns:a16="http://schemas.microsoft.com/office/drawing/2014/main" id="{FCBDEC86-B15D-C1D6-B42E-92B8248FEE91}"/>
              </a:ext>
            </a:extLst>
          </p:cNvPr>
          <p:cNvSpPr>
            <a:spLocks noGrp="1"/>
          </p:cNvSpPr>
          <p:nvPr>
            <p:ph type="body" sz="quarter" idx="13"/>
          </p:nvPr>
        </p:nvSpPr>
        <p:spPr/>
        <p:txBody>
          <a:bodyPr vert="horz" lIns="91440" tIns="45720" rIns="91440" bIns="45720" rtlCol="0" anchor="t">
            <a:normAutofit/>
          </a:bodyPr>
          <a:lstStyle/>
          <a:p>
            <a:r>
              <a:rPr lang="it-IT">
                <a:latin typeface="Arial"/>
                <a:cs typeface="Arial"/>
              </a:rPr>
              <a:t>Sources: BIS, </a:t>
            </a:r>
            <a:r>
              <a:rPr lang="it-IT" err="1">
                <a:latin typeface="Arial"/>
                <a:cs typeface="Arial"/>
              </a:rPr>
              <a:t>Cointelegraph</a:t>
            </a:r>
            <a:endParaRPr lang="it-IT" err="1"/>
          </a:p>
          <a:p>
            <a:endParaRPr lang="it-IT">
              <a:latin typeface="Arial"/>
              <a:cs typeface="Arial"/>
            </a:endParaRPr>
          </a:p>
        </p:txBody>
      </p:sp>
      <p:sp>
        <p:nvSpPr>
          <p:cNvPr id="7" name="Segnaposto contenuto 6">
            <a:extLst>
              <a:ext uri="{FF2B5EF4-FFF2-40B4-BE49-F238E27FC236}">
                <a16:creationId xmlns:a16="http://schemas.microsoft.com/office/drawing/2014/main" id="{03D795F4-4337-4543-992A-97D0E78E52CF}"/>
              </a:ext>
            </a:extLst>
          </p:cNvPr>
          <p:cNvSpPr>
            <a:spLocks noGrp="1"/>
          </p:cNvSpPr>
          <p:nvPr>
            <p:ph idx="14"/>
          </p:nvPr>
        </p:nvSpPr>
        <p:spPr>
          <a:xfrm>
            <a:off x="360151" y="3107267"/>
            <a:ext cx="3043522" cy="939322"/>
          </a:xfrm>
        </p:spPr>
        <p:txBody>
          <a:bodyPr vert="horz" lIns="91440" tIns="45720" rIns="91440" bIns="45720" rtlCol="0" anchor="t">
            <a:normAutofit/>
          </a:bodyPr>
          <a:lstStyle/>
          <a:p>
            <a:r>
              <a:rPr lang="it-IT" sz="1200">
                <a:solidFill>
                  <a:srgbClr val="000000"/>
                </a:solidFill>
                <a:latin typeface="Arial"/>
                <a:cs typeface="Arial"/>
              </a:rPr>
              <a:t>The</a:t>
            </a:r>
            <a:r>
              <a:rPr lang="it-IT" sz="1200">
                <a:latin typeface="Arial"/>
                <a:cs typeface="Arial"/>
              </a:rPr>
              <a:t> "money </a:t>
            </a:r>
            <a:r>
              <a:rPr lang="it-IT" sz="1200" err="1">
                <a:latin typeface="Arial"/>
                <a:cs typeface="Arial"/>
              </a:rPr>
              <a:t>flower</a:t>
            </a:r>
            <a:r>
              <a:rPr lang="it-IT" sz="1200">
                <a:latin typeface="Arial"/>
                <a:cs typeface="Arial"/>
              </a:rPr>
              <a:t>" </a:t>
            </a:r>
            <a:r>
              <a:rPr lang="it-IT" sz="1200" err="1">
                <a:latin typeface="Arial"/>
                <a:cs typeface="Arial"/>
              </a:rPr>
              <a:t>is</a:t>
            </a:r>
            <a:r>
              <a:rPr lang="it-IT" sz="1200">
                <a:latin typeface="Arial"/>
                <a:cs typeface="Arial"/>
              </a:rPr>
              <a:t> </a:t>
            </a:r>
            <a:r>
              <a:rPr lang="it-IT" sz="1200" err="1">
                <a:latin typeface="Arial"/>
                <a:cs typeface="Arial"/>
              </a:rPr>
              <a:t>often</a:t>
            </a:r>
            <a:r>
              <a:rPr lang="it-IT" sz="1200">
                <a:latin typeface="Arial"/>
                <a:cs typeface="Arial"/>
              </a:rPr>
              <a:t> </a:t>
            </a:r>
            <a:r>
              <a:rPr lang="it-IT" sz="1200" err="1">
                <a:latin typeface="Arial"/>
                <a:cs typeface="Arial"/>
              </a:rPr>
              <a:t>employed</a:t>
            </a:r>
            <a:r>
              <a:rPr lang="it-IT" sz="1200">
                <a:latin typeface="Arial"/>
                <a:cs typeface="Arial"/>
              </a:rPr>
              <a:t> to help </a:t>
            </a:r>
            <a:r>
              <a:rPr lang="it-IT" sz="1200" err="1">
                <a:latin typeface="Arial"/>
                <a:cs typeface="Arial"/>
              </a:rPr>
              <a:t>define</a:t>
            </a:r>
            <a:r>
              <a:rPr lang="it-IT" sz="1200">
                <a:latin typeface="Arial"/>
                <a:cs typeface="Arial"/>
              </a:rPr>
              <a:t> </a:t>
            </a:r>
            <a:r>
              <a:rPr lang="it-IT" sz="1200" err="1">
                <a:latin typeface="Arial"/>
                <a:cs typeface="Arial"/>
              </a:rPr>
              <a:t>CBDCs</a:t>
            </a:r>
            <a:r>
              <a:rPr lang="it-IT" sz="1200">
                <a:latin typeface="Arial"/>
                <a:cs typeface="Arial"/>
              </a:rPr>
              <a:t> relative to </a:t>
            </a:r>
            <a:r>
              <a:rPr lang="it-IT" sz="1200" err="1">
                <a:latin typeface="Arial"/>
                <a:cs typeface="Arial"/>
              </a:rPr>
              <a:t>other</a:t>
            </a:r>
            <a:r>
              <a:rPr lang="it-IT" sz="1200">
                <a:latin typeface="Arial"/>
                <a:cs typeface="Arial"/>
              </a:rPr>
              <a:t> </a:t>
            </a:r>
            <a:r>
              <a:rPr lang="it-IT" sz="1200" err="1">
                <a:latin typeface="Arial"/>
                <a:cs typeface="Arial"/>
              </a:rPr>
              <a:t>forms</a:t>
            </a:r>
            <a:r>
              <a:rPr lang="it-IT" sz="1200">
                <a:latin typeface="Arial"/>
                <a:cs typeface="Arial"/>
              </a:rPr>
              <a:t> of money. </a:t>
            </a:r>
            <a:endParaRPr lang="it-IT"/>
          </a:p>
        </p:txBody>
      </p:sp>
      <p:grpSp>
        <p:nvGrpSpPr>
          <p:cNvPr id="18" name="Gruppo 17">
            <a:extLst>
              <a:ext uri="{FF2B5EF4-FFF2-40B4-BE49-F238E27FC236}">
                <a16:creationId xmlns:a16="http://schemas.microsoft.com/office/drawing/2014/main" id="{54297A0E-AE33-638C-631B-1F3BAD0CD8F1}"/>
              </a:ext>
            </a:extLst>
          </p:cNvPr>
          <p:cNvGrpSpPr/>
          <p:nvPr/>
        </p:nvGrpSpPr>
        <p:grpSpPr>
          <a:xfrm>
            <a:off x="2369405" y="1754219"/>
            <a:ext cx="6856110" cy="3825364"/>
            <a:chOff x="769901" y="2376892"/>
            <a:chExt cx="7327501" cy="3532361"/>
          </a:xfrm>
        </p:grpSpPr>
        <p:sp>
          <p:nvSpPr>
            <p:cNvPr id="21" name="CasellaDiTesto 20">
              <a:extLst>
                <a:ext uri="{FF2B5EF4-FFF2-40B4-BE49-F238E27FC236}">
                  <a16:creationId xmlns:a16="http://schemas.microsoft.com/office/drawing/2014/main" id="{72C74929-5EDA-B7C1-1816-447F4BDD3B36}"/>
                </a:ext>
              </a:extLst>
            </p:cNvPr>
            <p:cNvSpPr txBox="1"/>
            <p:nvPr/>
          </p:nvSpPr>
          <p:spPr>
            <a:xfrm>
              <a:off x="5763826" y="5381595"/>
              <a:ext cx="1472476" cy="527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900">
                  <a:latin typeface="Arial"/>
                  <a:cs typeface="Calibri"/>
                </a:rPr>
                <a:t>Private </a:t>
              </a:r>
              <a:r>
                <a:rPr lang="it-IT" sz="900" err="1">
                  <a:latin typeface="Arial"/>
                  <a:cs typeface="Calibri"/>
                </a:rPr>
                <a:t>digital</a:t>
              </a:r>
              <a:r>
                <a:rPr lang="it-IT" sz="900">
                  <a:latin typeface="Arial"/>
                  <a:cs typeface="Calibri"/>
                </a:rPr>
                <a:t> tokens (general </a:t>
              </a:r>
              <a:r>
                <a:rPr lang="it-IT" sz="900" err="1">
                  <a:latin typeface="Arial"/>
                  <a:cs typeface="Calibri"/>
                </a:rPr>
                <a:t>purpose</a:t>
              </a:r>
              <a:r>
                <a:rPr lang="it-IT" sz="900">
                  <a:latin typeface="Arial"/>
                  <a:cs typeface="Calibri"/>
                </a:rPr>
                <a:t>)</a:t>
              </a:r>
              <a:endParaRPr lang="it-IT">
                <a:latin typeface="Arial"/>
                <a:cs typeface="Calibri" panose="020F0502020204030204"/>
              </a:endParaRPr>
            </a:p>
          </p:txBody>
        </p:sp>
        <p:grpSp>
          <p:nvGrpSpPr>
            <p:cNvPr id="30" name="Gruppo 29">
              <a:extLst>
                <a:ext uri="{FF2B5EF4-FFF2-40B4-BE49-F238E27FC236}">
                  <a16:creationId xmlns:a16="http://schemas.microsoft.com/office/drawing/2014/main" id="{DE0511E5-8BA7-BF05-FF16-61B68DE3E77A}"/>
                </a:ext>
              </a:extLst>
            </p:cNvPr>
            <p:cNvGrpSpPr/>
            <p:nvPr/>
          </p:nvGrpSpPr>
          <p:grpSpPr>
            <a:xfrm>
              <a:off x="769901" y="2376892"/>
              <a:ext cx="7327501" cy="3205624"/>
              <a:chOff x="769901" y="2376892"/>
              <a:chExt cx="7327501" cy="3205624"/>
            </a:xfrm>
          </p:grpSpPr>
          <p:grpSp>
            <p:nvGrpSpPr>
              <p:cNvPr id="8" name="Gruppo 7">
                <a:extLst>
                  <a:ext uri="{FF2B5EF4-FFF2-40B4-BE49-F238E27FC236}">
                    <a16:creationId xmlns:a16="http://schemas.microsoft.com/office/drawing/2014/main" id="{F6C7FAD3-EA84-A5A1-5A2D-D66848A57F96}"/>
                  </a:ext>
                </a:extLst>
              </p:cNvPr>
              <p:cNvGrpSpPr/>
              <p:nvPr/>
            </p:nvGrpSpPr>
            <p:grpSpPr>
              <a:xfrm>
                <a:off x="1601932" y="2992142"/>
                <a:ext cx="5940133" cy="2151358"/>
                <a:chOff x="1818409" y="3219805"/>
                <a:chExt cx="5169475" cy="1915035"/>
              </a:xfrm>
            </p:grpSpPr>
            <p:sp>
              <p:nvSpPr>
                <p:cNvPr id="9" name="Ovale 8">
                  <a:extLst>
                    <a:ext uri="{FF2B5EF4-FFF2-40B4-BE49-F238E27FC236}">
                      <a16:creationId xmlns:a16="http://schemas.microsoft.com/office/drawing/2014/main" id="{ED58E14D-AEBB-ED27-FAF4-FF5C219B49C1}"/>
                    </a:ext>
                  </a:extLst>
                </p:cNvPr>
                <p:cNvSpPr/>
                <p:nvPr/>
              </p:nvSpPr>
              <p:spPr>
                <a:xfrm rot="2400000">
                  <a:off x="1818409" y="3584863"/>
                  <a:ext cx="3420340" cy="1549977"/>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66F9B0A3-E103-7955-47D2-CD1D8BFA7219}"/>
                    </a:ext>
                  </a:extLst>
                </p:cNvPr>
                <p:cNvSpPr/>
                <p:nvPr/>
              </p:nvSpPr>
              <p:spPr>
                <a:xfrm rot="2400000">
                  <a:off x="2367821" y="3268297"/>
                  <a:ext cx="3589979" cy="1541666"/>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89CEE6"/>
                    </a:solidFill>
                  </a:endParaRPr>
                </a:p>
              </p:txBody>
            </p:sp>
            <p:sp>
              <p:nvSpPr>
                <p:cNvPr id="12" name="Ovale 11">
                  <a:extLst>
                    <a:ext uri="{FF2B5EF4-FFF2-40B4-BE49-F238E27FC236}">
                      <a16:creationId xmlns:a16="http://schemas.microsoft.com/office/drawing/2014/main" id="{98EA444D-47DF-5B99-CC3F-5C624BC2EE7D}"/>
                    </a:ext>
                  </a:extLst>
                </p:cNvPr>
                <p:cNvSpPr/>
                <p:nvPr/>
              </p:nvSpPr>
              <p:spPr>
                <a:xfrm rot="8400000">
                  <a:off x="3567544" y="3584862"/>
                  <a:ext cx="3420340" cy="1549977"/>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89CEE6"/>
                    </a:solidFill>
                  </a:endParaRPr>
                </a:p>
              </p:txBody>
            </p:sp>
            <p:sp>
              <p:nvSpPr>
                <p:cNvPr id="13" name="Ovale 12">
                  <a:extLst>
                    <a:ext uri="{FF2B5EF4-FFF2-40B4-BE49-F238E27FC236}">
                      <a16:creationId xmlns:a16="http://schemas.microsoft.com/office/drawing/2014/main" id="{80408167-2A28-EFC7-9247-F1843560CEBB}"/>
                    </a:ext>
                  </a:extLst>
                </p:cNvPr>
                <p:cNvSpPr/>
                <p:nvPr/>
              </p:nvSpPr>
              <p:spPr>
                <a:xfrm rot="8400000">
                  <a:off x="2838024" y="3219805"/>
                  <a:ext cx="3622993" cy="1566600"/>
                </a:xfrm>
                <a:prstGeom prst="ellips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89CEE6"/>
                    </a:solidFill>
                  </a:endParaRPr>
                </a:p>
              </p:txBody>
            </p:sp>
          </p:grpSp>
          <p:sp>
            <p:nvSpPr>
              <p:cNvPr id="11" name="CasellaDiTesto 10">
                <a:extLst>
                  <a:ext uri="{FF2B5EF4-FFF2-40B4-BE49-F238E27FC236}">
                    <a16:creationId xmlns:a16="http://schemas.microsoft.com/office/drawing/2014/main" id="{2D69FCEB-F932-83D4-0DEB-602392D0EB7B}"/>
                  </a:ext>
                </a:extLst>
              </p:cNvPr>
              <p:cNvSpPr txBox="1"/>
              <p:nvPr/>
            </p:nvSpPr>
            <p:spPr>
              <a:xfrm>
                <a:off x="6476459" y="2376892"/>
                <a:ext cx="1127219" cy="623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100" b="1">
                    <a:solidFill>
                      <a:srgbClr val="FFC000"/>
                    </a:solidFill>
                    <a:latin typeface="Arial"/>
                    <a:cs typeface="Calibri"/>
                  </a:rPr>
                  <a:t>Central bank </a:t>
                </a:r>
                <a:r>
                  <a:rPr lang="it-IT" sz="1100" b="1" err="1">
                    <a:solidFill>
                      <a:srgbClr val="FFC000"/>
                    </a:solidFill>
                    <a:latin typeface="Arial"/>
                    <a:cs typeface="Calibri"/>
                  </a:rPr>
                  <a:t>issued</a:t>
                </a:r>
                <a:endParaRPr lang="it-IT" sz="1100" b="1">
                  <a:solidFill>
                    <a:srgbClr val="FFC000"/>
                  </a:solidFill>
                  <a:latin typeface="Arial"/>
                  <a:cs typeface="Calibri"/>
                </a:endParaRPr>
              </a:p>
            </p:txBody>
          </p:sp>
          <p:sp>
            <p:nvSpPr>
              <p:cNvPr id="14" name="CasellaDiTesto 13">
                <a:extLst>
                  <a:ext uri="{FF2B5EF4-FFF2-40B4-BE49-F238E27FC236}">
                    <a16:creationId xmlns:a16="http://schemas.microsoft.com/office/drawing/2014/main" id="{0CBE5FFF-8E66-F8BE-0A20-F14B49737F04}"/>
                  </a:ext>
                </a:extLst>
              </p:cNvPr>
              <p:cNvSpPr txBox="1"/>
              <p:nvPr/>
            </p:nvSpPr>
            <p:spPr>
              <a:xfrm>
                <a:off x="7126431" y="2978726"/>
                <a:ext cx="970971" cy="4477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100" b="1">
                    <a:solidFill>
                      <a:srgbClr val="C00000"/>
                    </a:solidFill>
                    <a:latin typeface="Arial"/>
                    <a:cs typeface="Calibri"/>
                  </a:rPr>
                  <a:t>Token-</a:t>
                </a:r>
                <a:r>
                  <a:rPr lang="it-IT" sz="1100" b="1" err="1">
                    <a:solidFill>
                      <a:srgbClr val="C00000"/>
                    </a:solidFill>
                    <a:latin typeface="Arial"/>
                    <a:cs typeface="Calibri"/>
                  </a:rPr>
                  <a:t>based</a:t>
                </a:r>
                <a:endParaRPr lang="it-IT" sz="1100" b="1">
                  <a:solidFill>
                    <a:srgbClr val="C00000"/>
                  </a:solidFill>
                  <a:latin typeface="Arial"/>
                  <a:cs typeface="Calibri"/>
                </a:endParaRPr>
              </a:p>
            </p:txBody>
          </p:sp>
          <p:sp>
            <p:nvSpPr>
              <p:cNvPr id="15" name="CasellaDiTesto 14">
                <a:extLst>
                  <a:ext uri="{FF2B5EF4-FFF2-40B4-BE49-F238E27FC236}">
                    <a16:creationId xmlns:a16="http://schemas.microsoft.com/office/drawing/2014/main" id="{99BB2765-B42A-EBF7-403A-2BEDC45B7270}"/>
                  </a:ext>
                </a:extLst>
              </p:cNvPr>
              <p:cNvSpPr txBox="1"/>
              <p:nvPr/>
            </p:nvSpPr>
            <p:spPr>
              <a:xfrm>
                <a:off x="2220294" y="2453381"/>
                <a:ext cx="1029564" cy="271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100" b="1">
                    <a:solidFill>
                      <a:schemeClr val="accent4"/>
                    </a:solidFill>
                    <a:latin typeface="Arial"/>
                    <a:cs typeface="Calibri"/>
                  </a:rPr>
                  <a:t>Digital</a:t>
                </a:r>
              </a:p>
            </p:txBody>
          </p:sp>
          <p:sp>
            <p:nvSpPr>
              <p:cNvPr id="16" name="CasellaDiTesto 15">
                <a:extLst>
                  <a:ext uri="{FF2B5EF4-FFF2-40B4-BE49-F238E27FC236}">
                    <a16:creationId xmlns:a16="http://schemas.microsoft.com/office/drawing/2014/main" id="{89F9155F-367B-5570-0BCC-586C0CFDF33F}"/>
                  </a:ext>
                </a:extLst>
              </p:cNvPr>
              <p:cNvSpPr txBox="1"/>
              <p:nvPr/>
            </p:nvSpPr>
            <p:spPr>
              <a:xfrm>
                <a:off x="769901" y="2839029"/>
                <a:ext cx="1476124" cy="434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100" b="1" err="1">
                    <a:solidFill>
                      <a:srgbClr val="45AC50"/>
                    </a:solidFill>
                    <a:latin typeface="Arial"/>
                    <a:cs typeface="Calibri"/>
                  </a:rPr>
                  <a:t>Widely</a:t>
                </a:r>
                <a:r>
                  <a:rPr lang="it-IT" sz="1100" b="1">
                    <a:solidFill>
                      <a:srgbClr val="45AC50"/>
                    </a:solidFill>
                    <a:latin typeface="Arial"/>
                    <a:cs typeface="Calibri"/>
                  </a:rPr>
                  <a:t> </a:t>
                </a:r>
                <a:r>
                  <a:rPr lang="it-IT" sz="1100" b="1" err="1">
                    <a:solidFill>
                      <a:srgbClr val="45AC50"/>
                    </a:solidFill>
                    <a:latin typeface="Arial"/>
                    <a:cs typeface="Calibri"/>
                  </a:rPr>
                  <a:t>accessible</a:t>
                </a:r>
                <a:endParaRPr lang="it-IT" sz="1100" b="1">
                  <a:solidFill>
                    <a:srgbClr val="45AC50"/>
                  </a:solidFill>
                  <a:latin typeface="Arial"/>
                  <a:cs typeface="Calibri"/>
                </a:endParaRPr>
              </a:p>
            </p:txBody>
          </p:sp>
          <p:sp>
            <p:nvSpPr>
              <p:cNvPr id="17" name="CasellaDiTesto 16">
                <a:extLst>
                  <a:ext uri="{FF2B5EF4-FFF2-40B4-BE49-F238E27FC236}">
                    <a16:creationId xmlns:a16="http://schemas.microsoft.com/office/drawing/2014/main" id="{78C3B2AE-1C18-CD5C-CAF2-B9F78DBDF09F}"/>
                  </a:ext>
                </a:extLst>
              </p:cNvPr>
              <p:cNvSpPr txBox="1"/>
              <p:nvPr/>
            </p:nvSpPr>
            <p:spPr>
              <a:xfrm>
                <a:off x="4022992" y="3169506"/>
                <a:ext cx="1029564" cy="671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900">
                    <a:latin typeface="Arial"/>
                    <a:cs typeface="Calibri"/>
                  </a:rPr>
                  <a:t>CB </a:t>
                </a:r>
                <a:r>
                  <a:rPr lang="it-IT" sz="900" err="1">
                    <a:latin typeface="Arial"/>
                    <a:cs typeface="Calibri"/>
                  </a:rPr>
                  <a:t>reserves</a:t>
                </a:r>
                <a:r>
                  <a:rPr lang="it-IT" sz="900">
                    <a:latin typeface="Arial"/>
                    <a:cs typeface="Calibri"/>
                  </a:rPr>
                  <a:t> and </a:t>
                </a:r>
                <a:r>
                  <a:rPr lang="it-IT" sz="900" err="1">
                    <a:latin typeface="Arial"/>
                    <a:cs typeface="Calibri"/>
                  </a:rPr>
                  <a:t>settlement</a:t>
                </a:r>
                <a:r>
                  <a:rPr lang="it-IT" sz="900">
                    <a:latin typeface="Arial"/>
                    <a:cs typeface="Calibri"/>
                  </a:rPr>
                  <a:t> accounts</a:t>
                </a:r>
              </a:p>
            </p:txBody>
          </p:sp>
          <p:sp>
            <p:nvSpPr>
              <p:cNvPr id="19" name="CasellaDiTesto 18">
                <a:extLst>
                  <a:ext uri="{FF2B5EF4-FFF2-40B4-BE49-F238E27FC236}">
                    <a16:creationId xmlns:a16="http://schemas.microsoft.com/office/drawing/2014/main" id="{6A8AE527-DB56-3989-A5E8-0BA99782836C}"/>
                  </a:ext>
                </a:extLst>
              </p:cNvPr>
              <p:cNvSpPr txBox="1"/>
              <p:nvPr/>
            </p:nvSpPr>
            <p:spPr>
              <a:xfrm>
                <a:off x="3309980" y="3859299"/>
                <a:ext cx="1176915" cy="575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000" b="1" i="1">
                    <a:latin typeface="Arial"/>
                    <a:cs typeface="Calibri"/>
                  </a:rPr>
                  <a:t>CB accounts (general </a:t>
                </a:r>
                <a:r>
                  <a:rPr lang="it-IT" sz="1000" b="1" i="1" err="1">
                    <a:latin typeface="Arial"/>
                    <a:cs typeface="Calibri"/>
                  </a:rPr>
                  <a:t>purpose</a:t>
                </a:r>
                <a:r>
                  <a:rPr lang="it-IT" sz="1000" b="1" i="1">
                    <a:latin typeface="Arial"/>
                    <a:cs typeface="Calibri"/>
                  </a:rPr>
                  <a:t>)</a:t>
                </a:r>
                <a:r>
                  <a:rPr lang="it-IT" sz="1000">
                    <a:latin typeface="Arial"/>
                    <a:cs typeface="Calibri"/>
                  </a:rPr>
                  <a:t> </a:t>
                </a:r>
                <a:endParaRPr lang="it-IT" sz="1000">
                  <a:latin typeface="Arial"/>
                  <a:cs typeface="Arial"/>
                </a:endParaRPr>
              </a:p>
            </p:txBody>
          </p:sp>
          <p:sp>
            <p:nvSpPr>
              <p:cNvPr id="20" name="CasellaDiTesto 19">
                <a:extLst>
                  <a:ext uri="{FF2B5EF4-FFF2-40B4-BE49-F238E27FC236}">
                    <a16:creationId xmlns:a16="http://schemas.microsoft.com/office/drawing/2014/main" id="{584D7C8B-E0C5-6EFC-3507-41E40C25201E}"/>
                  </a:ext>
                </a:extLst>
              </p:cNvPr>
              <p:cNvSpPr txBox="1"/>
              <p:nvPr/>
            </p:nvSpPr>
            <p:spPr>
              <a:xfrm>
                <a:off x="4020945" y="4265170"/>
                <a:ext cx="1029563" cy="735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000" b="1" i="1">
                    <a:solidFill>
                      <a:srgbClr val="000000"/>
                    </a:solidFill>
                    <a:latin typeface="Arial"/>
                    <a:cs typeface="Calibri"/>
                  </a:rPr>
                  <a:t>CB </a:t>
                </a:r>
                <a:r>
                  <a:rPr lang="it-IT" sz="1000" b="1" i="1" err="1">
                    <a:solidFill>
                      <a:srgbClr val="000000"/>
                    </a:solidFill>
                    <a:latin typeface="Arial"/>
                    <a:cs typeface="Calibri"/>
                  </a:rPr>
                  <a:t>digital</a:t>
                </a:r>
                <a:r>
                  <a:rPr lang="it-IT" sz="1000" b="1" i="1">
                    <a:solidFill>
                      <a:srgbClr val="000000"/>
                    </a:solidFill>
                    <a:latin typeface="Arial"/>
                    <a:cs typeface="Calibri"/>
                  </a:rPr>
                  <a:t> tokens (general </a:t>
                </a:r>
                <a:r>
                  <a:rPr lang="it-IT" sz="1000" b="1" i="1" err="1">
                    <a:solidFill>
                      <a:srgbClr val="000000"/>
                    </a:solidFill>
                    <a:latin typeface="Arial"/>
                    <a:cs typeface="Calibri"/>
                  </a:rPr>
                  <a:t>purpose</a:t>
                </a:r>
                <a:r>
                  <a:rPr lang="it-IT" sz="1000" b="1" i="1">
                    <a:solidFill>
                      <a:srgbClr val="000000"/>
                    </a:solidFill>
                    <a:latin typeface="Arial"/>
                    <a:cs typeface="Calibri"/>
                  </a:rPr>
                  <a:t>)</a:t>
                </a:r>
              </a:p>
            </p:txBody>
          </p:sp>
          <p:sp>
            <p:nvSpPr>
              <p:cNvPr id="22" name="CasellaDiTesto 21">
                <a:extLst>
                  <a:ext uri="{FF2B5EF4-FFF2-40B4-BE49-F238E27FC236}">
                    <a16:creationId xmlns:a16="http://schemas.microsoft.com/office/drawing/2014/main" id="{B1BE79F4-869D-E32E-9024-50D172912842}"/>
                  </a:ext>
                </a:extLst>
              </p:cNvPr>
              <p:cNvSpPr txBox="1"/>
              <p:nvPr/>
            </p:nvSpPr>
            <p:spPr>
              <a:xfrm>
                <a:off x="3877972" y="4966212"/>
                <a:ext cx="563385" cy="3997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900">
                    <a:latin typeface="Arial"/>
                    <a:cs typeface="Calibri"/>
                  </a:rPr>
                  <a:t>Cash</a:t>
                </a:r>
                <a:endParaRPr lang="it-IT">
                  <a:latin typeface="Arial"/>
                  <a:cs typeface="Calibri" panose="020F0502020204030204"/>
                </a:endParaRPr>
              </a:p>
              <a:p>
                <a:pPr algn="ctr"/>
                <a:endParaRPr lang="it-IT" sz="1000">
                  <a:cs typeface="Calibri"/>
                </a:endParaRPr>
              </a:p>
            </p:txBody>
          </p:sp>
          <p:sp>
            <p:nvSpPr>
              <p:cNvPr id="23" name="CasellaDiTesto 22">
                <a:extLst>
                  <a:ext uri="{FF2B5EF4-FFF2-40B4-BE49-F238E27FC236}">
                    <a16:creationId xmlns:a16="http://schemas.microsoft.com/office/drawing/2014/main" id="{D3AEAF0E-F5F2-B0A1-A6D3-B37C2DAC2A8F}"/>
                  </a:ext>
                </a:extLst>
              </p:cNvPr>
              <p:cNvSpPr txBox="1"/>
              <p:nvPr/>
            </p:nvSpPr>
            <p:spPr>
              <a:xfrm>
                <a:off x="5006146" y="4682108"/>
                <a:ext cx="1131576" cy="527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900">
                    <a:latin typeface="Arial"/>
                    <a:cs typeface="Calibri"/>
                  </a:rPr>
                  <a:t>Private </a:t>
                </a:r>
                <a:r>
                  <a:rPr lang="it-IT" sz="900" err="1">
                    <a:latin typeface="Arial"/>
                    <a:cs typeface="Calibri"/>
                  </a:rPr>
                  <a:t>digital</a:t>
                </a:r>
                <a:r>
                  <a:rPr lang="it-IT" sz="900">
                    <a:latin typeface="Arial"/>
                    <a:cs typeface="Calibri"/>
                  </a:rPr>
                  <a:t> tokens (</a:t>
                </a:r>
                <a:r>
                  <a:rPr lang="it-IT" sz="900" err="1">
                    <a:latin typeface="Arial"/>
                    <a:cs typeface="Calibri"/>
                  </a:rPr>
                  <a:t>wholesale</a:t>
                </a:r>
                <a:r>
                  <a:rPr lang="it-IT" sz="900">
                    <a:latin typeface="Arial"/>
                    <a:cs typeface="Calibri"/>
                  </a:rPr>
                  <a:t>)</a:t>
                </a:r>
                <a:endParaRPr lang="it-IT" sz="1600">
                  <a:latin typeface="Arial"/>
                  <a:cs typeface="Calibri"/>
                </a:endParaRPr>
              </a:p>
            </p:txBody>
          </p:sp>
          <p:sp>
            <p:nvSpPr>
              <p:cNvPr id="24" name="CasellaDiTesto 23">
                <a:extLst>
                  <a:ext uri="{FF2B5EF4-FFF2-40B4-BE49-F238E27FC236}">
                    <a16:creationId xmlns:a16="http://schemas.microsoft.com/office/drawing/2014/main" id="{868CDF77-FC61-032F-33E9-BF7BF711F474}"/>
                  </a:ext>
                </a:extLst>
              </p:cNvPr>
              <p:cNvSpPr txBox="1"/>
              <p:nvPr/>
            </p:nvSpPr>
            <p:spPr>
              <a:xfrm>
                <a:off x="2654827" y="3351793"/>
                <a:ext cx="1029564" cy="3837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900">
                    <a:latin typeface="Arial"/>
                    <a:cs typeface="Calibri"/>
                  </a:rPr>
                  <a:t>Bank </a:t>
                </a:r>
                <a:r>
                  <a:rPr lang="it-IT" sz="900" err="1">
                    <a:latin typeface="Arial"/>
                    <a:cs typeface="Calibri"/>
                  </a:rPr>
                  <a:t>deposits</a:t>
                </a:r>
                <a:endParaRPr lang="it-IT">
                  <a:latin typeface="Arial"/>
                  <a:cs typeface="Calibri" panose="020F0502020204030204"/>
                </a:endParaRPr>
              </a:p>
            </p:txBody>
          </p:sp>
          <p:sp>
            <p:nvSpPr>
              <p:cNvPr id="26" name="CasellaDiTesto 25">
                <a:extLst>
                  <a:ext uri="{FF2B5EF4-FFF2-40B4-BE49-F238E27FC236}">
                    <a16:creationId xmlns:a16="http://schemas.microsoft.com/office/drawing/2014/main" id="{0C56FA58-0725-AF48-8A51-681A1D4EDA89}"/>
                  </a:ext>
                </a:extLst>
              </p:cNvPr>
              <p:cNvSpPr txBox="1"/>
              <p:nvPr/>
            </p:nvSpPr>
            <p:spPr>
              <a:xfrm>
                <a:off x="4654665" y="3841457"/>
                <a:ext cx="1224530" cy="511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000" b="1" i="1">
                    <a:latin typeface="Arial"/>
                    <a:cs typeface="Calibri"/>
                  </a:rPr>
                  <a:t>CB </a:t>
                </a:r>
                <a:r>
                  <a:rPr lang="it-IT" sz="1000" b="1" i="1" err="1">
                    <a:latin typeface="Arial"/>
                    <a:cs typeface="Calibri"/>
                  </a:rPr>
                  <a:t>digital</a:t>
                </a:r>
                <a:r>
                  <a:rPr lang="it-IT" sz="1000" b="1" i="1">
                    <a:latin typeface="Arial"/>
                    <a:cs typeface="Calibri"/>
                  </a:rPr>
                  <a:t> tokens </a:t>
                </a:r>
                <a:endParaRPr lang="it-IT"/>
              </a:p>
              <a:p>
                <a:pPr algn="ctr"/>
                <a:r>
                  <a:rPr lang="it-IT" sz="1000" b="1" i="1">
                    <a:latin typeface="Arial"/>
                    <a:cs typeface="Calibri"/>
                  </a:rPr>
                  <a:t>(</a:t>
                </a:r>
                <a:r>
                  <a:rPr lang="it-IT" sz="1000" b="1" i="1" err="1">
                    <a:latin typeface="Arial"/>
                    <a:cs typeface="Calibri"/>
                  </a:rPr>
                  <a:t>wholesale</a:t>
                </a:r>
                <a:r>
                  <a:rPr lang="it-IT" sz="1000" b="1" i="1">
                    <a:latin typeface="Arial"/>
                    <a:cs typeface="Calibri"/>
                  </a:rPr>
                  <a:t>)</a:t>
                </a:r>
                <a:endParaRPr lang="it-IT"/>
              </a:p>
            </p:txBody>
          </p:sp>
          <p:cxnSp>
            <p:nvCxnSpPr>
              <p:cNvPr id="27" name="Connettore 2 26">
                <a:extLst>
                  <a:ext uri="{FF2B5EF4-FFF2-40B4-BE49-F238E27FC236}">
                    <a16:creationId xmlns:a16="http://schemas.microsoft.com/office/drawing/2014/main" id="{53B32E9B-673B-CDEB-314E-F582FFD450BF}"/>
                  </a:ext>
                </a:extLst>
              </p:cNvPr>
              <p:cNvCxnSpPr/>
              <p:nvPr/>
            </p:nvCxnSpPr>
            <p:spPr>
              <a:xfrm>
                <a:off x="4967720" y="5088948"/>
                <a:ext cx="602672" cy="490104"/>
              </a:xfrm>
              <a:prstGeom prst="straightConnector1">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5FFA6DA9-EC70-D90D-6C10-20B259F34F8C}"/>
                  </a:ext>
                </a:extLst>
              </p:cNvPr>
              <p:cNvCxnSpPr>
                <a:cxnSpLocks/>
              </p:cNvCxnSpPr>
              <p:nvPr/>
            </p:nvCxnSpPr>
            <p:spPr>
              <a:xfrm flipV="1">
                <a:off x="5573856" y="5579052"/>
                <a:ext cx="273626" cy="3464"/>
              </a:xfrm>
              <a:prstGeom prst="straightConnector1">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5" name="Rettangolo con angoli arrotondati 24">
            <a:extLst>
              <a:ext uri="{FF2B5EF4-FFF2-40B4-BE49-F238E27FC236}">
                <a16:creationId xmlns:a16="http://schemas.microsoft.com/office/drawing/2014/main" id="{11533733-5845-EB90-C744-CA02DDF0AC8A}"/>
              </a:ext>
            </a:extLst>
          </p:cNvPr>
          <p:cNvSpPr/>
          <p:nvPr/>
        </p:nvSpPr>
        <p:spPr>
          <a:xfrm>
            <a:off x="419809" y="3840323"/>
            <a:ext cx="3051269" cy="1338613"/>
          </a:xfrm>
          <a:prstGeom prst="roundRect">
            <a:avLst/>
          </a:prstGeom>
          <a:ln w="28575">
            <a:solidFill>
              <a:schemeClr val="bg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it-IT" sz="1200" err="1">
                <a:latin typeface="Arial"/>
                <a:cs typeface="Arial"/>
              </a:rPr>
              <a:t>It</a:t>
            </a:r>
            <a:r>
              <a:rPr lang="it-IT" sz="1200">
                <a:latin typeface="Arial"/>
                <a:cs typeface="Arial"/>
              </a:rPr>
              <a:t> </a:t>
            </a:r>
            <a:r>
              <a:rPr lang="it-IT" sz="1200" err="1">
                <a:latin typeface="Arial"/>
                <a:cs typeface="Arial"/>
              </a:rPr>
              <a:t>concentrates</a:t>
            </a:r>
            <a:r>
              <a:rPr lang="it-IT" sz="1200">
                <a:latin typeface="Arial"/>
                <a:cs typeface="Arial"/>
              </a:rPr>
              <a:t> on the interactions of </a:t>
            </a:r>
            <a:r>
              <a:rPr lang="it-IT" sz="1200" err="1">
                <a:latin typeface="Arial"/>
                <a:cs typeface="Arial"/>
              </a:rPr>
              <a:t>four</a:t>
            </a:r>
            <a:r>
              <a:rPr lang="it-IT" sz="1200">
                <a:latin typeface="Arial"/>
                <a:cs typeface="Arial"/>
              </a:rPr>
              <a:t> </a:t>
            </a:r>
            <a:r>
              <a:rPr lang="it-IT" sz="1200" err="1">
                <a:latin typeface="Arial"/>
                <a:cs typeface="Arial"/>
              </a:rPr>
              <a:t>primary</a:t>
            </a:r>
            <a:r>
              <a:rPr lang="it-IT" sz="1200">
                <a:latin typeface="Arial"/>
                <a:cs typeface="Arial"/>
              </a:rPr>
              <a:t> </a:t>
            </a:r>
            <a:r>
              <a:rPr lang="it-IT" sz="1200" err="1">
                <a:latin typeface="Arial"/>
                <a:cs typeface="Arial"/>
              </a:rPr>
              <a:t>components</a:t>
            </a:r>
            <a:r>
              <a:rPr lang="it-IT" sz="1200">
                <a:latin typeface="Arial"/>
                <a:cs typeface="Arial"/>
              </a:rPr>
              <a:t>:</a:t>
            </a:r>
          </a:p>
          <a:p>
            <a:pPr marL="171450" indent="-171450">
              <a:buFont typeface="Arial"/>
              <a:buChar char="•"/>
            </a:pPr>
            <a:r>
              <a:rPr lang="it-IT" sz="1200">
                <a:solidFill>
                  <a:srgbClr val="FFC000"/>
                </a:solidFill>
                <a:latin typeface="Arial"/>
                <a:cs typeface="Calibri"/>
              </a:rPr>
              <a:t>Issuer </a:t>
            </a:r>
          </a:p>
          <a:p>
            <a:pPr marL="171450" indent="-171450">
              <a:buFont typeface="Arial"/>
              <a:buChar char="•"/>
            </a:pPr>
            <a:r>
              <a:rPr lang="it-IT" sz="1200">
                <a:solidFill>
                  <a:schemeClr val="accent4"/>
                </a:solidFill>
                <a:latin typeface="Arial"/>
                <a:cs typeface="Calibri"/>
              </a:rPr>
              <a:t>Form (</a:t>
            </a:r>
            <a:r>
              <a:rPr lang="it-IT" sz="1200" err="1">
                <a:solidFill>
                  <a:schemeClr val="accent4"/>
                </a:solidFill>
                <a:latin typeface="Arial"/>
                <a:cs typeface="Calibri"/>
              </a:rPr>
              <a:t>digital</a:t>
            </a:r>
            <a:r>
              <a:rPr lang="it-IT" sz="1200">
                <a:solidFill>
                  <a:schemeClr val="accent4"/>
                </a:solidFill>
                <a:latin typeface="Arial"/>
                <a:cs typeface="Calibri"/>
              </a:rPr>
              <a:t> or </a:t>
            </a:r>
            <a:r>
              <a:rPr lang="it-IT" sz="1200" err="1">
                <a:solidFill>
                  <a:schemeClr val="accent4"/>
                </a:solidFill>
                <a:latin typeface="Arial"/>
                <a:cs typeface="Calibri"/>
              </a:rPr>
              <a:t>physical</a:t>
            </a:r>
            <a:r>
              <a:rPr lang="it-IT" sz="1200">
                <a:solidFill>
                  <a:schemeClr val="accent4"/>
                </a:solidFill>
                <a:latin typeface="Arial"/>
                <a:cs typeface="Calibri"/>
              </a:rPr>
              <a:t>)</a:t>
            </a:r>
          </a:p>
          <a:p>
            <a:pPr marL="171450" indent="-171450">
              <a:buFont typeface="Arial"/>
              <a:buChar char="•"/>
            </a:pPr>
            <a:r>
              <a:rPr lang="it-IT" sz="1200">
                <a:solidFill>
                  <a:srgbClr val="45AC50"/>
                </a:solidFill>
                <a:latin typeface="Arial"/>
                <a:cs typeface="Calibri"/>
              </a:rPr>
              <a:t>Accessibility (general or restricted)</a:t>
            </a:r>
          </a:p>
          <a:p>
            <a:pPr marL="171450" indent="-171450">
              <a:buFont typeface="Arial"/>
              <a:buChar char="•"/>
            </a:pPr>
            <a:r>
              <a:rPr lang="it-IT" sz="1200">
                <a:solidFill>
                  <a:srgbClr val="C00000"/>
                </a:solidFill>
                <a:latin typeface="Arial"/>
                <a:cs typeface="Calibri"/>
              </a:rPr>
              <a:t>Technology (token or account-</a:t>
            </a:r>
            <a:r>
              <a:rPr lang="it-IT" sz="1200" err="1">
                <a:solidFill>
                  <a:srgbClr val="C00000"/>
                </a:solidFill>
                <a:latin typeface="Arial"/>
                <a:cs typeface="Calibri"/>
              </a:rPr>
              <a:t>based</a:t>
            </a:r>
            <a:r>
              <a:rPr lang="it-IT" sz="1200">
                <a:solidFill>
                  <a:srgbClr val="C00000"/>
                </a:solidFill>
                <a:latin typeface="Arial"/>
                <a:cs typeface="Calibri"/>
              </a:rPr>
              <a:t>)</a:t>
            </a:r>
          </a:p>
        </p:txBody>
      </p:sp>
      <p:pic>
        <p:nvPicPr>
          <p:cNvPr id="33" name="Elemento grafico 33" descr="Badge 1 contorno">
            <a:extLst>
              <a:ext uri="{FF2B5EF4-FFF2-40B4-BE49-F238E27FC236}">
                <a16:creationId xmlns:a16="http://schemas.microsoft.com/office/drawing/2014/main" id="{1D689DFB-2285-AFE6-B039-DB97708AF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8474" y="3610398"/>
            <a:ext cx="248037" cy="229527"/>
          </a:xfrm>
          <a:prstGeom prst="rect">
            <a:avLst/>
          </a:prstGeom>
        </p:spPr>
      </p:pic>
      <p:pic>
        <p:nvPicPr>
          <p:cNvPr id="34" name="Elemento grafico 34" descr="Badge contorno">
            <a:extLst>
              <a:ext uri="{FF2B5EF4-FFF2-40B4-BE49-F238E27FC236}">
                <a16:creationId xmlns:a16="http://schemas.microsoft.com/office/drawing/2014/main" id="{B59173D1-9C22-75FE-87BC-82B707258D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3033" y="3110625"/>
            <a:ext cx="248038" cy="229527"/>
          </a:xfrm>
          <a:prstGeom prst="rect">
            <a:avLst/>
          </a:prstGeom>
        </p:spPr>
      </p:pic>
      <p:pic>
        <p:nvPicPr>
          <p:cNvPr id="35" name="Elemento grafico 35" descr="Badge 3 contorno">
            <a:extLst>
              <a:ext uri="{FF2B5EF4-FFF2-40B4-BE49-F238E27FC236}">
                <a16:creationId xmlns:a16="http://schemas.microsoft.com/office/drawing/2014/main" id="{CEAFCD39-349B-7FDF-C04A-EF63548899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5407" y="3110625"/>
            <a:ext cx="248037" cy="229527"/>
          </a:xfrm>
          <a:prstGeom prst="rect">
            <a:avLst/>
          </a:prstGeom>
        </p:spPr>
      </p:pic>
      <p:pic>
        <p:nvPicPr>
          <p:cNvPr id="36" name="Elemento grafico 36" descr="Freccia: curva in senso antiorario contorno">
            <a:extLst>
              <a:ext uri="{FF2B5EF4-FFF2-40B4-BE49-F238E27FC236}">
                <a16:creationId xmlns:a16="http://schemas.microsoft.com/office/drawing/2014/main" id="{E525BD99-662E-A4D1-8488-F9D4050BDD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3476201" y="4230488"/>
            <a:ext cx="914400" cy="914400"/>
          </a:xfrm>
          <a:prstGeom prst="rect">
            <a:avLst/>
          </a:prstGeom>
        </p:spPr>
      </p:pic>
    </p:spTree>
    <p:extLst>
      <p:ext uri="{BB962C8B-B14F-4D97-AF65-F5344CB8AC3E}">
        <p14:creationId xmlns:p14="http://schemas.microsoft.com/office/powerpoint/2010/main" val="1985193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9871A9-D649-8B7D-0EEE-12D5118FFAEE}"/>
              </a:ext>
            </a:extLst>
          </p:cNvPr>
          <p:cNvSpPr>
            <a:spLocks noGrp="1"/>
          </p:cNvSpPr>
          <p:nvPr>
            <p:ph type="title"/>
          </p:nvPr>
        </p:nvSpPr>
        <p:spPr/>
        <p:txBody>
          <a:bodyPr/>
          <a:lstStyle/>
          <a:p>
            <a:r>
              <a:rPr lang="it-IT" err="1">
                <a:latin typeface="Arial"/>
                <a:cs typeface="Arial"/>
              </a:rPr>
              <a:t>What</a:t>
            </a:r>
            <a:r>
              <a:rPr lang="it-IT">
                <a:latin typeface="Arial"/>
                <a:cs typeface="Arial"/>
              </a:rPr>
              <a:t> are </a:t>
            </a:r>
            <a:r>
              <a:rPr lang="it-IT" err="1">
                <a:latin typeface="Arial"/>
                <a:cs typeface="Arial"/>
              </a:rPr>
              <a:t>CBDCs</a:t>
            </a:r>
            <a:r>
              <a:rPr lang="it-IT">
                <a:latin typeface="Arial"/>
                <a:cs typeface="Arial"/>
              </a:rPr>
              <a:t>? - Features</a:t>
            </a:r>
            <a:endParaRPr lang="it-IT"/>
          </a:p>
        </p:txBody>
      </p:sp>
      <p:sp>
        <p:nvSpPr>
          <p:cNvPr id="4" name="Segnaposto data 3">
            <a:extLst>
              <a:ext uri="{FF2B5EF4-FFF2-40B4-BE49-F238E27FC236}">
                <a16:creationId xmlns:a16="http://schemas.microsoft.com/office/drawing/2014/main" id="{1A65EAAB-FE84-E3F5-943C-00FB419E7419}"/>
              </a:ext>
            </a:extLst>
          </p:cNvPr>
          <p:cNvSpPr>
            <a:spLocks noGrp="1"/>
          </p:cNvSpPr>
          <p:nvPr>
            <p:ph type="dt" sz="half" idx="10"/>
          </p:nvPr>
        </p:nvSpPr>
        <p:spPr/>
        <p:txBody>
          <a:bodyPr/>
          <a:lstStyle/>
          <a:p>
            <a:fld id="{A724678A-2C78-4C99-9558-F73DE61A6501}" type="datetime4">
              <a:rPr lang="en-US" smtClean="0"/>
              <a:pPr/>
              <a:t>January 11, 2023</a:t>
            </a:fld>
            <a:endParaRPr lang="en-US"/>
          </a:p>
        </p:txBody>
      </p:sp>
      <p:sp>
        <p:nvSpPr>
          <p:cNvPr id="5" name="Segnaposto numero diapositiva 4">
            <a:extLst>
              <a:ext uri="{FF2B5EF4-FFF2-40B4-BE49-F238E27FC236}">
                <a16:creationId xmlns:a16="http://schemas.microsoft.com/office/drawing/2014/main" id="{4D5B9176-2556-7940-4423-6218BB15B9E2}"/>
              </a:ext>
            </a:extLst>
          </p:cNvPr>
          <p:cNvSpPr>
            <a:spLocks noGrp="1"/>
          </p:cNvSpPr>
          <p:nvPr>
            <p:ph type="sldNum" sz="quarter" idx="12"/>
          </p:nvPr>
        </p:nvSpPr>
        <p:spPr/>
        <p:txBody>
          <a:bodyPr/>
          <a:lstStyle/>
          <a:p>
            <a:fld id="{330EA680-D336-4FF7-8B7A-9848BB0A1C32}" type="slidenum">
              <a:rPr lang="en-US" smtClean="0"/>
              <a:pPr/>
              <a:t>4</a:t>
            </a:fld>
            <a:endParaRPr lang="en-US"/>
          </a:p>
        </p:txBody>
      </p:sp>
      <p:sp>
        <p:nvSpPr>
          <p:cNvPr id="6" name="Segnaposto testo 5">
            <a:extLst>
              <a:ext uri="{FF2B5EF4-FFF2-40B4-BE49-F238E27FC236}">
                <a16:creationId xmlns:a16="http://schemas.microsoft.com/office/drawing/2014/main" id="{AD5FB4D0-7931-F450-34FB-C5A79CF51B04}"/>
              </a:ext>
            </a:extLst>
          </p:cNvPr>
          <p:cNvSpPr>
            <a:spLocks noGrp="1"/>
          </p:cNvSpPr>
          <p:nvPr>
            <p:ph type="body" sz="quarter" idx="13"/>
          </p:nvPr>
        </p:nvSpPr>
        <p:spPr/>
        <p:txBody>
          <a:bodyPr vert="horz" lIns="91440" tIns="45720" rIns="91440" bIns="45720" rtlCol="0" anchor="t">
            <a:normAutofit/>
          </a:bodyPr>
          <a:lstStyle/>
          <a:p>
            <a:r>
              <a:rPr lang="it-IT">
                <a:latin typeface="Arial"/>
                <a:cs typeface="Arial"/>
              </a:rPr>
              <a:t>Source: </a:t>
            </a:r>
            <a:r>
              <a:rPr lang="it-IT" err="1">
                <a:latin typeface="Arial"/>
                <a:cs typeface="Arial"/>
              </a:rPr>
              <a:t>Cointelegraph</a:t>
            </a:r>
            <a:r>
              <a:rPr lang="it-IT">
                <a:latin typeface="Arial"/>
                <a:cs typeface="Arial"/>
              </a:rPr>
              <a:t>, Atlantic </a:t>
            </a:r>
            <a:r>
              <a:rPr lang="it-IT" err="1">
                <a:latin typeface="Arial"/>
                <a:cs typeface="Arial"/>
              </a:rPr>
              <a:t>Council</a:t>
            </a:r>
            <a:endParaRPr lang="it-IT" err="1"/>
          </a:p>
        </p:txBody>
      </p:sp>
      <p:sp>
        <p:nvSpPr>
          <p:cNvPr id="7" name="Segnaposto contenuto 6">
            <a:extLst>
              <a:ext uri="{FF2B5EF4-FFF2-40B4-BE49-F238E27FC236}">
                <a16:creationId xmlns:a16="http://schemas.microsoft.com/office/drawing/2014/main" id="{4D71BD4F-3C9A-90B5-A69B-F7442364EF25}"/>
              </a:ext>
            </a:extLst>
          </p:cNvPr>
          <p:cNvSpPr>
            <a:spLocks noGrp="1"/>
          </p:cNvSpPr>
          <p:nvPr>
            <p:ph idx="14"/>
          </p:nvPr>
        </p:nvSpPr>
        <p:spPr>
          <a:xfrm>
            <a:off x="356695" y="1428607"/>
            <a:ext cx="8438880" cy="360811"/>
          </a:xfrm>
        </p:spPr>
        <p:txBody>
          <a:bodyPr vert="horz" lIns="91440" tIns="45720" rIns="91440" bIns="45720" rtlCol="0" anchor="t">
            <a:normAutofit/>
          </a:bodyPr>
          <a:lstStyle/>
          <a:p>
            <a:r>
              <a:rPr lang="it-IT" sz="1200" err="1">
                <a:latin typeface="Arial"/>
                <a:cs typeface="Arial"/>
              </a:rPr>
              <a:t>According</a:t>
            </a:r>
            <a:r>
              <a:rPr lang="it-IT" sz="1200">
                <a:latin typeface="Arial"/>
                <a:cs typeface="Arial"/>
              </a:rPr>
              <a:t> to the </a:t>
            </a:r>
            <a:r>
              <a:rPr lang="it-IT" sz="1200" err="1">
                <a:latin typeface="Arial"/>
                <a:cs typeface="Arial"/>
              </a:rPr>
              <a:t>previous</a:t>
            </a:r>
            <a:r>
              <a:rPr lang="it-IT" sz="1200">
                <a:latin typeface="Arial"/>
                <a:cs typeface="Arial"/>
              </a:rPr>
              <a:t> </a:t>
            </a:r>
            <a:r>
              <a:rPr lang="it-IT" sz="1200" err="1">
                <a:latin typeface="Arial"/>
                <a:cs typeface="Arial"/>
              </a:rPr>
              <a:t>taxonomy</a:t>
            </a:r>
            <a:r>
              <a:rPr lang="it-IT" sz="1200">
                <a:latin typeface="Arial"/>
                <a:cs typeface="Arial"/>
              </a:rPr>
              <a:t>, </a:t>
            </a:r>
            <a:r>
              <a:rPr lang="it-IT" sz="1200" err="1">
                <a:latin typeface="Arial"/>
                <a:cs typeface="Arial"/>
              </a:rPr>
              <a:t>CBDCs</a:t>
            </a:r>
            <a:r>
              <a:rPr lang="it-IT" sz="1200">
                <a:latin typeface="Arial"/>
                <a:cs typeface="Arial"/>
              </a:rPr>
              <a:t> are </a:t>
            </a:r>
            <a:r>
              <a:rPr lang="it-IT" sz="1200" err="1">
                <a:latin typeface="Arial"/>
                <a:cs typeface="Arial"/>
              </a:rPr>
              <a:t>classified</a:t>
            </a:r>
            <a:r>
              <a:rPr lang="it-IT" sz="1200">
                <a:latin typeface="Arial"/>
                <a:cs typeface="Arial"/>
              </a:rPr>
              <a:t> in </a:t>
            </a:r>
            <a:r>
              <a:rPr lang="it-IT" sz="1200" err="1">
                <a:latin typeface="Arial"/>
                <a:cs typeface="Arial"/>
              </a:rPr>
              <a:t>three</a:t>
            </a:r>
            <a:r>
              <a:rPr lang="it-IT" sz="1200">
                <a:latin typeface="Arial"/>
                <a:cs typeface="Arial"/>
              </a:rPr>
              <a:t> </a:t>
            </a:r>
            <a:r>
              <a:rPr lang="it-IT" sz="1200" err="1">
                <a:latin typeface="Arial"/>
                <a:cs typeface="Arial"/>
              </a:rPr>
              <a:t>types</a:t>
            </a:r>
            <a:r>
              <a:rPr lang="it-IT" sz="1200">
                <a:latin typeface="Arial"/>
                <a:cs typeface="Arial"/>
              </a:rPr>
              <a:t>: </a:t>
            </a:r>
            <a:endParaRPr lang="it-IT"/>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solidFill>
                <a:srgbClr val="000000"/>
              </a:solidFill>
              <a:latin typeface="Arial"/>
              <a:cs typeface="Arial"/>
            </a:endParaRPr>
          </a:p>
          <a:p>
            <a:endParaRPr lang="it-IT" sz="1200">
              <a:latin typeface="Arial"/>
              <a:ea typeface="Calibri"/>
              <a:cs typeface="Calibri"/>
            </a:endParaRPr>
          </a:p>
          <a:p>
            <a:endParaRPr lang="it-IT" sz="1200">
              <a:latin typeface="Arial"/>
              <a:ea typeface="Calibri"/>
              <a:cs typeface="Calibri"/>
            </a:endParaRPr>
          </a:p>
          <a:p>
            <a:endParaRPr lang="it-IT">
              <a:latin typeface="Arial"/>
              <a:cs typeface="Arial"/>
            </a:endParaRPr>
          </a:p>
        </p:txBody>
      </p:sp>
      <p:sp>
        <p:nvSpPr>
          <p:cNvPr id="14" name="Rettangolo con angoli arrotondati 13">
            <a:extLst>
              <a:ext uri="{FF2B5EF4-FFF2-40B4-BE49-F238E27FC236}">
                <a16:creationId xmlns:a16="http://schemas.microsoft.com/office/drawing/2014/main" id="{24D5A43E-F91A-155E-F44F-8281B0B4111F}"/>
              </a:ext>
            </a:extLst>
          </p:cNvPr>
          <p:cNvSpPr/>
          <p:nvPr/>
        </p:nvSpPr>
        <p:spPr>
          <a:xfrm>
            <a:off x="583068" y="2008347"/>
            <a:ext cx="7940841" cy="1425279"/>
          </a:xfrm>
          <a:prstGeom prst="roundRect">
            <a:avLst/>
          </a:prstGeom>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endParaRPr lang="it-IT" sz="1400" b="1">
              <a:latin typeface="Arial"/>
              <a:cs typeface="Calibri"/>
            </a:endParaRPr>
          </a:p>
          <a:p>
            <a:pPr>
              <a:lnSpc>
                <a:spcPct val="90000"/>
              </a:lnSpc>
              <a:spcBef>
                <a:spcPts val="1000"/>
              </a:spcBef>
            </a:pPr>
            <a:r>
              <a:rPr lang="it-IT" sz="1200" dirty="0" err="1">
                <a:latin typeface="Arial"/>
                <a:cs typeface="Arial"/>
              </a:rPr>
              <a:t>Each</a:t>
            </a:r>
            <a:r>
              <a:rPr lang="it-IT" sz="1200" dirty="0">
                <a:latin typeface="Arial"/>
                <a:cs typeface="Arial"/>
              </a:rPr>
              <a:t> token </a:t>
            </a:r>
            <a:r>
              <a:rPr lang="it-IT" sz="1200" dirty="0" err="1">
                <a:latin typeface="Arial"/>
                <a:cs typeface="Arial"/>
              </a:rPr>
              <a:t>has</a:t>
            </a:r>
            <a:r>
              <a:rPr lang="it-IT" sz="1200" dirty="0">
                <a:latin typeface="Arial"/>
                <a:cs typeface="Arial"/>
              </a:rPr>
              <a:t> a </a:t>
            </a:r>
            <a:r>
              <a:rPr lang="it-IT" sz="1200" dirty="0" err="1">
                <a:latin typeface="Arial"/>
                <a:cs typeface="Arial"/>
              </a:rPr>
              <a:t>specific</a:t>
            </a:r>
            <a:r>
              <a:rPr lang="it-IT" sz="1200" dirty="0">
                <a:latin typeface="Arial"/>
                <a:cs typeface="Arial"/>
              </a:rPr>
              <a:t> </a:t>
            </a:r>
            <a:r>
              <a:rPr lang="it-IT" sz="1200" dirty="0" err="1">
                <a:latin typeface="Arial"/>
                <a:cs typeface="Arial"/>
              </a:rPr>
              <a:t>denomination</a:t>
            </a:r>
            <a:r>
              <a:rPr lang="it-IT" sz="1200" dirty="0">
                <a:latin typeface="Arial"/>
                <a:cs typeface="Arial"/>
              </a:rPr>
              <a:t>, </a:t>
            </a:r>
            <a:r>
              <a:rPr lang="it-IT" sz="1200" dirty="0" err="1">
                <a:latin typeface="Arial"/>
                <a:cs typeface="Arial"/>
              </a:rPr>
              <a:t>therefore</a:t>
            </a:r>
            <a:r>
              <a:rPr lang="it-IT" sz="1200" dirty="0">
                <a:latin typeface="Arial"/>
                <a:cs typeface="Arial"/>
              </a:rPr>
              <a:t> </a:t>
            </a:r>
            <a:r>
              <a:rPr lang="it-IT" sz="1200" dirty="0" err="1">
                <a:latin typeface="Arial"/>
                <a:cs typeface="Arial"/>
              </a:rPr>
              <a:t>verification</a:t>
            </a:r>
            <a:r>
              <a:rPr lang="it-IT" sz="1200" dirty="0">
                <a:latin typeface="Arial"/>
                <a:cs typeface="Arial"/>
              </a:rPr>
              <a:t> </a:t>
            </a:r>
            <a:r>
              <a:rPr lang="it-IT" sz="1200" dirty="0" err="1">
                <a:latin typeface="Arial"/>
                <a:cs typeface="Arial"/>
              </a:rPr>
              <a:t>depends</a:t>
            </a:r>
            <a:r>
              <a:rPr lang="it-IT" sz="1200" dirty="0">
                <a:latin typeface="Arial"/>
                <a:cs typeface="Arial"/>
              </a:rPr>
              <a:t> on the </a:t>
            </a:r>
            <a:r>
              <a:rPr lang="it-IT" sz="1200" dirty="0" err="1">
                <a:latin typeface="Arial"/>
                <a:cs typeface="Arial"/>
              </a:rPr>
              <a:t>validity</a:t>
            </a:r>
            <a:r>
              <a:rPr lang="it-IT" sz="1200" dirty="0">
                <a:latin typeface="Arial"/>
                <a:cs typeface="Arial"/>
              </a:rPr>
              <a:t> of the </a:t>
            </a:r>
            <a:r>
              <a:rPr lang="it-IT" sz="1200" dirty="0" err="1">
                <a:latin typeface="Arial"/>
                <a:cs typeface="Arial"/>
              </a:rPr>
              <a:t>means</a:t>
            </a:r>
            <a:r>
              <a:rPr lang="it-IT" sz="1200" dirty="0">
                <a:latin typeface="Arial"/>
                <a:cs typeface="Arial"/>
              </a:rPr>
              <a:t> </a:t>
            </a:r>
            <a:r>
              <a:rPr lang="it-IT" sz="1200" dirty="0" err="1">
                <a:latin typeface="Arial"/>
                <a:cs typeface="Arial"/>
              </a:rPr>
              <a:t>used</a:t>
            </a:r>
            <a:r>
              <a:rPr lang="it-IT" sz="1200" dirty="0">
                <a:latin typeface="Arial"/>
                <a:cs typeface="Arial"/>
              </a:rPr>
              <a:t> to </a:t>
            </a:r>
            <a:r>
              <a:rPr lang="it-IT" sz="1200" dirty="0" err="1">
                <a:latin typeface="Arial"/>
                <a:cs typeface="Arial"/>
              </a:rPr>
              <a:t>pay</a:t>
            </a:r>
            <a:r>
              <a:rPr lang="it-IT" sz="1200" dirty="0">
                <a:latin typeface="Arial"/>
                <a:cs typeface="Arial"/>
              </a:rPr>
              <a:t>.</a:t>
            </a:r>
            <a:endParaRPr lang="en-US" sz="1200" dirty="0">
              <a:solidFill>
                <a:schemeClr val="accent6"/>
              </a:solidFill>
              <a:latin typeface="Arial"/>
              <a:cs typeface="Calibri" panose="020F0502020204030204"/>
            </a:endParaRPr>
          </a:p>
          <a:p>
            <a:pPr marL="285750" indent="-285750">
              <a:lnSpc>
                <a:spcPct val="90000"/>
              </a:lnSpc>
              <a:spcBef>
                <a:spcPts val="1000"/>
              </a:spcBef>
              <a:buFont typeface="Arial"/>
              <a:buChar char="•"/>
            </a:pPr>
            <a:r>
              <a:rPr lang="it-IT" sz="1200" b="1" dirty="0">
                <a:solidFill>
                  <a:schemeClr val="accent6"/>
                </a:solidFill>
                <a:latin typeface="Arial"/>
                <a:cs typeface="Arial"/>
              </a:rPr>
              <a:t>General </a:t>
            </a:r>
            <a:r>
              <a:rPr lang="it-IT" sz="1200" b="1" dirty="0" err="1">
                <a:solidFill>
                  <a:schemeClr val="accent6"/>
                </a:solidFill>
                <a:latin typeface="Arial"/>
                <a:cs typeface="Arial"/>
              </a:rPr>
              <a:t>purpose</a:t>
            </a:r>
            <a:r>
              <a:rPr lang="it-IT" sz="1200" dirty="0">
                <a:solidFill>
                  <a:schemeClr val="accent6"/>
                </a:solidFill>
                <a:latin typeface="Arial"/>
                <a:cs typeface="Arial"/>
              </a:rPr>
              <a:t> </a:t>
            </a:r>
            <a:r>
              <a:rPr lang="it-IT" sz="1200" b="1" dirty="0">
                <a:solidFill>
                  <a:schemeClr val="accent6"/>
                </a:solidFill>
                <a:latin typeface="Arial"/>
                <a:cs typeface="Arial"/>
              </a:rPr>
              <a:t>①</a:t>
            </a:r>
            <a:r>
              <a:rPr lang="it-IT" sz="1200" dirty="0">
                <a:solidFill>
                  <a:schemeClr val="accent6"/>
                </a:solidFill>
                <a:latin typeface="Arial"/>
                <a:cs typeface="Arial"/>
              </a:rPr>
              <a:t>: the CBDC </a:t>
            </a:r>
            <a:r>
              <a:rPr lang="it-IT" sz="1200" dirty="0" err="1">
                <a:solidFill>
                  <a:schemeClr val="accent6"/>
                </a:solidFill>
                <a:latin typeface="Arial"/>
                <a:cs typeface="Arial"/>
              </a:rPr>
              <a:t>is</a:t>
            </a:r>
            <a:r>
              <a:rPr lang="it-IT" sz="1200" dirty="0">
                <a:solidFill>
                  <a:schemeClr val="accent6"/>
                </a:solidFill>
                <a:latin typeface="Arial"/>
                <a:cs typeface="Arial"/>
              </a:rPr>
              <a:t> </a:t>
            </a:r>
            <a:r>
              <a:rPr lang="it-IT" sz="1200" dirty="0" err="1">
                <a:solidFill>
                  <a:schemeClr val="accent6"/>
                </a:solidFill>
                <a:latin typeface="Arial"/>
                <a:cs typeface="Arial"/>
              </a:rPr>
              <a:t>available</a:t>
            </a:r>
            <a:r>
              <a:rPr lang="it-IT" sz="1200" dirty="0">
                <a:solidFill>
                  <a:schemeClr val="accent6"/>
                </a:solidFill>
                <a:latin typeface="Arial"/>
                <a:cs typeface="Arial"/>
              </a:rPr>
              <a:t> to the general public for </a:t>
            </a:r>
            <a:r>
              <a:rPr lang="it-IT" sz="1200" dirty="0" err="1">
                <a:solidFill>
                  <a:schemeClr val="accent6"/>
                </a:solidFill>
                <a:latin typeface="Arial"/>
                <a:cs typeface="Arial"/>
              </a:rPr>
              <a:t>all</a:t>
            </a:r>
            <a:r>
              <a:rPr lang="it-IT" sz="1200" dirty="0">
                <a:solidFill>
                  <a:schemeClr val="accent6"/>
                </a:solidFill>
                <a:latin typeface="Arial"/>
                <a:cs typeface="Arial"/>
              </a:rPr>
              <a:t> </a:t>
            </a:r>
            <a:r>
              <a:rPr lang="it-IT" sz="1200" dirty="0" err="1">
                <a:solidFill>
                  <a:schemeClr val="accent6"/>
                </a:solidFill>
                <a:latin typeface="Arial"/>
                <a:cs typeface="Arial"/>
              </a:rPr>
              <a:t>transaction</a:t>
            </a:r>
            <a:r>
              <a:rPr lang="it-IT" sz="1200" dirty="0">
                <a:solidFill>
                  <a:schemeClr val="accent6"/>
                </a:solidFill>
                <a:latin typeface="Arial"/>
                <a:cs typeface="Arial"/>
              </a:rPr>
              <a:t> </a:t>
            </a:r>
            <a:r>
              <a:rPr lang="it-IT" sz="1200" dirty="0" err="1">
                <a:solidFill>
                  <a:schemeClr val="accent6"/>
                </a:solidFill>
                <a:latin typeface="Arial"/>
                <a:cs typeface="Arial"/>
              </a:rPr>
              <a:t>relating</a:t>
            </a:r>
            <a:r>
              <a:rPr lang="it-IT" sz="1200" dirty="0">
                <a:solidFill>
                  <a:schemeClr val="accent6"/>
                </a:solidFill>
                <a:latin typeface="Arial"/>
                <a:cs typeface="Arial"/>
              </a:rPr>
              <a:t> to the </a:t>
            </a:r>
            <a:r>
              <a:rPr lang="it-IT" sz="1200" dirty="0" err="1">
                <a:solidFill>
                  <a:schemeClr val="accent6"/>
                </a:solidFill>
                <a:latin typeface="Arial"/>
                <a:cs typeface="Arial"/>
              </a:rPr>
              <a:t>purchase</a:t>
            </a:r>
            <a:r>
              <a:rPr lang="it-IT" sz="1200" dirty="0">
                <a:solidFill>
                  <a:schemeClr val="accent6"/>
                </a:solidFill>
                <a:latin typeface="Arial"/>
                <a:cs typeface="Arial"/>
              </a:rPr>
              <a:t> of </a:t>
            </a:r>
            <a:r>
              <a:rPr lang="it-IT" sz="1200" dirty="0" err="1">
                <a:solidFill>
                  <a:schemeClr val="accent6"/>
                </a:solidFill>
                <a:latin typeface="Arial"/>
                <a:cs typeface="Arial"/>
              </a:rPr>
              <a:t>goods</a:t>
            </a:r>
            <a:r>
              <a:rPr lang="it-IT" sz="1200" dirty="0">
                <a:solidFill>
                  <a:schemeClr val="accent6"/>
                </a:solidFill>
                <a:latin typeface="Arial"/>
                <a:cs typeface="Arial"/>
              </a:rPr>
              <a:t> and services.</a:t>
            </a:r>
            <a:endParaRPr lang="it-IT" sz="1200" dirty="0">
              <a:solidFill>
                <a:schemeClr val="accent6"/>
              </a:solidFill>
              <a:latin typeface="Calibri" panose="020F0502020204030204"/>
              <a:ea typeface="Calibri"/>
              <a:cs typeface="Calibri" panose="020F0502020204030204"/>
            </a:endParaRPr>
          </a:p>
          <a:p>
            <a:pPr marL="285750" indent="-285750">
              <a:lnSpc>
                <a:spcPct val="90000"/>
              </a:lnSpc>
              <a:spcBef>
                <a:spcPts val="1000"/>
              </a:spcBef>
              <a:buFont typeface="Arial"/>
              <a:buChar char="•"/>
            </a:pPr>
            <a:r>
              <a:rPr lang="it-IT" sz="1200" b="1" dirty="0" err="1">
                <a:solidFill>
                  <a:schemeClr val="accent6"/>
                </a:solidFill>
                <a:latin typeface="Arial"/>
                <a:cs typeface="Arial"/>
              </a:rPr>
              <a:t>Wholesale</a:t>
            </a:r>
            <a:r>
              <a:rPr lang="it-IT" sz="1200" b="1" dirty="0">
                <a:solidFill>
                  <a:schemeClr val="accent6"/>
                </a:solidFill>
                <a:latin typeface="Arial"/>
                <a:cs typeface="Arial"/>
              </a:rPr>
              <a:t> ②</a:t>
            </a:r>
            <a:r>
              <a:rPr lang="it-IT" sz="1200" dirty="0">
                <a:solidFill>
                  <a:schemeClr val="accent6"/>
                </a:solidFill>
                <a:latin typeface="Arial"/>
                <a:cs typeface="Arial"/>
              </a:rPr>
              <a:t>: the CBDC </a:t>
            </a:r>
            <a:r>
              <a:rPr lang="it-IT" sz="1200" dirty="0" err="1">
                <a:solidFill>
                  <a:schemeClr val="accent6"/>
                </a:solidFill>
                <a:latin typeface="Arial"/>
                <a:cs typeface="Arial"/>
              </a:rPr>
              <a:t>is</a:t>
            </a:r>
            <a:r>
              <a:rPr lang="it-IT" sz="1200" dirty="0">
                <a:solidFill>
                  <a:schemeClr val="accent6"/>
                </a:solidFill>
                <a:latin typeface="Arial"/>
                <a:cs typeface="Arial"/>
              </a:rPr>
              <a:t> </a:t>
            </a:r>
            <a:r>
              <a:rPr lang="it-IT" sz="1200" dirty="0" err="1">
                <a:solidFill>
                  <a:schemeClr val="accent6"/>
                </a:solidFill>
                <a:latin typeface="Arial"/>
                <a:cs typeface="Arial"/>
              </a:rPr>
              <a:t>used</a:t>
            </a:r>
            <a:r>
              <a:rPr lang="it-IT" sz="1200" dirty="0">
                <a:solidFill>
                  <a:schemeClr val="accent6"/>
                </a:solidFill>
                <a:latin typeface="Arial"/>
                <a:cs typeface="Arial"/>
              </a:rPr>
              <a:t> by </a:t>
            </a:r>
            <a:r>
              <a:rPr lang="it-IT" sz="1200" dirty="0" err="1">
                <a:solidFill>
                  <a:schemeClr val="accent6"/>
                </a:solidFill>
                <a:latin typeface="Arial"/>
                <a:cs typeface="Arial"/>
              </a:rPr>
              <a:t>financial</a:t>
            </a:r>
            <a:r>
              <a:rPr lang="it-IT" sz="1200" dirty="0">
                <a:solidFill>
                  <a:schemeClr val="accent6"/>
                </a:solidFill>
                <a:latin typeface="Arial"/>
                <a:cs typeface="Arial"/>
              </a:rPr>
              <a:t> institutions for bank-to-bank </a:t>
            </a:r>
            <a:r>
              <a:rPr lang="it-IT" sz="1200" dirty="0" err="1">
                <a:solidFill>
                  <a:schemeClr val="accent6"/>
                </a:solidFill>
                <a:latin typeface="Arial"/>
                <a:cs typeface="Arial"/>
              </a:rPr>
              <a:t>transactions</a:t>
            </a:r>
            <a:r>
              <a:rPr lang="it-IT" sz="1200" dirty="0">
                <a:solidFill>
                  <a:schemeClr val="accent6"/>
                </a:solidFill>
                <a:latin typeface="Arial"/>
                <a:cs typeface="Arial"/>
              </a:rPr>
              <a:t> and </a:t>
            </a:r>
            <a:r>
              <a:rPr lang="it-IT" sz="1200" dirty="0" err="1">
                <a:solidFill>
                  <a:schemeClr val="accent6"/>
                </a:solidFill>
                <a:latin typeface="Arial"/>
                <a:cs typeface="Arial"/>
              </a:rPr>
              <a:t>settlements</a:t>
            </a:r>
            <a:endParaRPr lang="it-IT" sz="1200" dirty="0">
              <a:solidFill>
                <a:schemeClr val="accent6"/>
              </a:solidFill>
              <a:ea typeface="+mn-lt"/>
              <a:cs typeface="+mn-lt"/>
            </a:endParaRPr>
          </a:p>
          <a:p>
            <a:pPr algn="ctr"/>
            <a:endParaRPr lang="it-IT">
              <a:cs typeface="Calibri"/>
            </a:endParaRPr>
          </a:p>
        </p:txBody>
      </p:sp>
      <p:sp>
        <p:nvSpPr>
          <p:cNvPr id="17" name="Rettangolo con angoli arrotondati 16">
            <a:extLst>
              <a:ext uri="{FF2B5EF4-FFF2-40B4-BE49-F238E27FC236}">
                <a16:creationId xmlns:a16="http://schemas.microsoft.com/office/drawing/2014/main" id="{64C039D1-AA05-0538-F875-1F36C896AB76}"/>
              </a:ext>
            </a:extLst>
          </p:cNvPr>
          <p:cNvSpPr/>
          <p:nvPr/>
        </p:nvSpPr>
        <p:spPr>
          <a:xfrm>
            <a:off x="583069" y="3711278"/>
            <a:ext cx="7940840" cy="601578"/>
          </a:xfrm>
          <a:prstGeom prst="roundRect">
            <a:avLst/>
          </a:prstGeom>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it-IT" sz="600" b="1">
              <a:latin typeface="Arial"/>
              <a:cs typeface="Arial"/>
            </a:endParaRPr>
          </a:p>
          <a:p>
            <a:r>
              <a:rPr lang="it-IT" sz="1200" b="1">
                <a:latin typeface="Arial"/>
                <a:cs typeface="Arial"/>
              </a:rPr>
              <a:t>Account-</a:t>
            </a:r>
            <a:r>
              <a:rPr lang="it-IT" sz="1200" b="1" err="1">
                <a:latin typeface="Arial"/>
                <a:cs typeface="Arial"/>
              </a:rPr>
              <a:t>based</a:t>
            </a:r>
            <a:r>
              <a:rPr lang="it-IT" sz="1200">
                <a:latin typeface="Arial"/>
                <a:cs typeface="Arial"/>
              </a:rPr>
              <a:t> </a:t>
            </a:r>
            <a:r>
              <a:rPr lang="it-IT" sz="1200" b="1">
                <a:latin typeface="Arial"/>
                <a:cs typeface="Arial"/>
              </a:rPr>
              <a:t>CBDC ③</a:t>
            </a:r>
            <a:r>
              <a:rPr lang="it-IT" sz="1200">
                <a:latin typeface="Arial"/>
                <a:cs typeface="Arial"/>
              </a:rPr>
              <a:t>: the </a:t>
            </a:r>
            <a:r>
              <a:rPr lang="it-IT" sz="1200" err="1">
                <a:latin typeface="Arial"/>
                <a:cs typeface="Arial"/>
              </a:rPr>
              <a:t>central</a:t>
            </a:r>
            <a:r>
              <a:rPr lang="it-IT" sz="1200">
                <a:latin typeface="Arial"/>
                <a:cs typeface="Arial"/>
              </a:rPr>
              <a:t> banks </a:t>
            </a:r>
            <a:r>
              <a:rPr lang="it-IT" sz="1200" err="1">
                <a:latin typeface="Arial"/>
                <a:cs typeface="Arial"/>
              </a:rPr>
              <a:t>verify</a:t>
            </a:r>
            <a:r>
              <a:rPr lang="it-IT" sz="1200">
                <a:latin typeface="Arial"/>
                <a:cs typeface="Arial"/>
              </a:rPr>
              <a:t> the </a:t>
            </a:r>
            <a:r>
              <a:rPr lang="it-IT" sz="1200" err="1">
                <a:latin typeface="Arial"/>
                <a:cs typeface="Arial"/>
              </a:rPr>
              <a:t>identities</a:t>
            </a:r>
            <a:r>
              <a:rPr lang="it-IT" sz="1200">
                <a:latin typeface="Arial"/>
                <a:cs typeface="Arial"/>
              </a:rPr>
              <a:t> of the </a:t>
            </a:r>
            <a:r>
              <a:rPr lang="it-IT" sz="1200" err="1">
                <a:latin typeface="Arial"/>
                <a:cs typeface="Arial"/>
              </a:rPr>
              <a:t>two</a:t>
            </a:r>
            <a:r>
              <a:rPr lang="it-IT" sz="1200">
                <a:latin typeface="Arial"/>
                <a:cs typeface="Arial"/>
              </a:rPr>
              <a:t> parties </a:t>
            </a:r>
            <a:r>
              <a:rPr lang="it-IT" sz="1200" err="1">
                <a:latin typeface="Arial"/>
                <a:cs typeface="Arial"/>
              </a:rPr>
              <a:t>involved</a:t>
            </a:r>
            <a:r>
              <a:rPr lang="it-IT" sz="1200">
                <a:latin typeface="Arial"/>
                <a:cs typeface="Arial"/>
              </a:rPr>
              <a:t> in the </a:t>
            </a:r>
            <a:r>
              <a:rPr lang="it-IT" sz="1200" err="1">
                <a:latin typeface="Arial"/>
                <a:cs typeface="Arial"/>
              </a:rPr>
              <a:t>process</a:t>
            </a:r>
            <a:r>
              <a:rPr lang="it-IT" sz="1200">
                <a:latin typeface="Arial"/>
                <a:cs typeface="Arial"/>
              </a:rPr>
              <a:t>.</a:t>
            </a:r>
            <a:endParaRPr lang="it-IT">
              <a:ea typeface="Calibri"/>
              <a:cs typeface="Calibri"/>
            </a:endParaRPr>
          </a:p>
        </p:txBody>
      </p:sp>
      <p:sp>
        <p:nvSpPr>
          <p:cNvPr id="3" name="CasellaDiTesto 2">
            <a:extLst>
              <a:ext uri="{FF2B5EF4-FFF2-40B4-BE49-F238E27FC236}">
                <a16:creationId xmlns:a16="http://schemas.microsoft.com/office/drawing/2014/main" id="{53BF2848-3697-9B71-3F31-4B3EC08B92DF}"/>
              </a:ext>
            </a:extLst>
          </p:cNvPr>
          <p:cNvSpPr txBox="1"/>
          <p:nvPr/>
        </p:nvSpPr>
        <p:spPr>
          <a:xfrm>
            <a:off x="925505" y="1804736"/>
            <a:ext cx="2337402" cy="338554"/>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b="1">
                <a:solidFill>
                  <a:schemeClr val="accent4"/>
                </a:solidFill>
                <a:latin typeface="Arial"/>
                <a:cs typeface="Arial"/>
              </a:rPr>
              <a:t>          </a:t>
            </a:r>
            <a:r>
              <a:rPr lang="it-IT" sz="1400" b="1">
                <a:solidFill>
                  <a:schemeClr val="accent4"/>
                </a:solidFill>
                <a:latin typeface="Arial"/>
                <a:cs typeface="Arial"/>
              </a:rPr>
              <a:t>   Token-</a:t>
            </a:r>
            <a:r>
              <a:rPr lang="it-IT" sz="1400" b="1" err="1">
                <a:solidFill>
                  <a:schemeClr val="accent4"/>
                </a:solidFill>
                <a:latin typeface="Arial"/>
                <a:cs typeface="Arial"/>
              </a:rPr>
              <a:t>based</a:t>
            </a:r>
            <a:endParaRPr lang="it-IT" sz="1400" err="1">
              <a:solidFill>
                <a:schemeClr val="accent4"/>
              </a:solidFill>
              <a:latin typeface="Arial"/>
              <a:cs typeface="Arial"/>
            </a:endParaRPr>
          </a:p>
        </p:txBody>
      </p:sp>
      <p:pic>
        <p:nvPicPr>
          <p:cNvPr id="10" name="Elemento grafico 10" descr="Monete contorno">
            <a:extLst>
              <a:ext uri="{FF2B5EF4-FFF2-40B4-BE49-F238E27FC236}">
                <a16:creationId xmlns:a16="http://schemas.microsoft.com/office/drawing/2014/main" id="{E6645349-D7CF-1888-9E8C-B8820827CA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9883" y="1768641"/>
            <a:ext cx="488668" cy="479413"/>
          </a:xfrm>
          <a:prstGeom prst="rect">
            <a:avLst/>
          </a:prstGeom>
        </p:spPr>
      </p:pic>
      <p:sp>
        <p:nvSpPr>
          <p:cNvPr id="8" name="CasellaDiTesto 7">
            <a:extLst>
              <a:ext uri="{FF2B5EF4-FFF2-40B4-BE49-F238E27FC236}">
                <a16:creationId xmlns:a16="http://schemas.microsoft.com/office/drawing/2014/main" id="{09338A78-CF79-C241-65FF-CCEC6AC8B84C}"/>
              </a:ext>
            </a:extLst>
          </p:cNvPr>
          <p:cNvSpPr txBox="1"/>
          <p:nvPr/>
        </p:nvSpPr>
        <p:spPr>
          <a:xfrm>
            <a:off x="962525" y="3535432"/>
            <a:ext cx="2457717" cy="338554"/>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b="1">
                <a:solidFill>
                  <a:schemeClr val="accent4"/>
                </a:solidFill>
                <a:latin typeface="Arial"/>
                <a:cs typeface="Arial"/>
              </a:rPr>
              <a:t>            </a:t>
            </a:r>
            <a:r>
              <a:rPr lang="it-IT" sz="1400" b="1">
                <a:solidFill>
                  <a:schemeClr val="accent4"/>
                </a:solidFill>
                <a:latin typeface="Arial"/>
                <a:cs typeface="Arial"/>
              </a:rPr>
              <a:t>Account-</a:t>
            </a:r>
            <a:r>
              <a:rPr lang="it-IT" sz="1400" b="1" err="1">
                <a:solidFill>
                  <a:schemeClr val="accent4"/>
                </a:solidFill>
                <a:latin typeface="Arial"/>
                <a:cs typeface="Arial"/>
              </a:rPr>
              <a:t>based</a:t>
            </a:r>
            <a:r>
              <a:rPr lang="it-IT" sz="1400" b="1">
                <a:solidFill>
                  <a:schemeClr val="accent4"/>
                </a:solidFill>
                <a:latin typeface="Arial"/>
                <a:cs typeface="Arial"/>
              </a:rPr>
              <a:t> </a:t>
            </a:r>
            <a:endParaRPr lang="it-IT" sz="1400" err="1">
              <a:solidFill>
                <a:schemeClr val="accent4"/>
              </a:solidFill>
              <a:latin typeface="Arial"/>
              <a:cs typeface="Arial"/>
            </a:endParaRPr>
          </a:p>
        </p:txBody>
      </p:sp>
      <p:pic>
        <p:nvPicPr>
          <p:cNvPr id="9" name="Elemento grafico 9" descr="Banca contorno">
            <a:extLst>
              <a:ext uri="{FF2B5EF4-FFF2-40B4-BE49-F238E27FC236}">
                <a16:creationId xmlns:a16="http://schemas.microsoft.com/office/drawing/2014/main" id="{F36DB600-26B8-3D75-380C-AEED8E80BB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2119" y="3462319"/>
            <a:ext cx="516433" cy="488668"/>
          </a:xfrm>
          <a:prstGeom prst="rect">
            <a:avLst/>
          </a:prstGeom>
        </p:spPr>
      </p:pic>
      <p:pic>
        <p:nvPicPr>
          <p:cNvPr id="12" name="Elemento grafico 12" descr="Megafono1 contorno">
            <a:extLst>
              <a:ext uri="{FF2B5EF4-FFF2-40B4-BE49-F238E27FC236}">
                <a16:creationId xmlns:a16="http://schemas.microsoft.com/office/drawing/2014/main" id="{7711C4E2-CD64-3967-7BFB-C38979CB21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681" y="4735756"/>
            <a:ext cx="553453" cy="553453"/>
          </a:xfrm>
          <a:prstGeom prst="rect">
            <a:avLst/>
          </a:prstGeom>
        </p:spPr>
      </p:pic>
      <p:sp>
        <p:nvSpPr>
          <p:cNvPr id="13" name="CasellaDiTesto 12">
            <a:extLst>
              <a:ext uri="{FF2B5EF4-FFF2-40B4-BE49-F238E27FC236}">
                <a16:creationId xmlns:a16="http://schemas.microsoft.com/office/drawing/2014/main" id="{8D1947A7-2AF3-2C21-E87D-24F6910AA863}"/>
              </a:ext>
            </a:extLst>
          </p:cNvPr>
          <p:cNvSpPr txBox="1"/>
          <p:nvPr/>
        </p:nvSpPr>
        <p:spPr>
          <a:xfrm>
            <a:off x="1134612" y="4553490"/>
            <a:ext cx="73961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it-IT">
                <a:latin typeface="Arial"/>
                <a:ea typeface="Segoe UI"/>
                <a:cs typeface="Segoe UI"/>
              </a:rPr>
              <a:t>​</a:t>
            </a:r>
            <a:r>
              <a:rPr lang="it-IT" sz="1200">
                <a:latin typeface="Arial"/>
                <a:ea typeface="Segoe UI"/>
                <a:cs typeface="Segoe UI"/>
              </a:rPr>
              <a:t>The </a:t>
            </a:r>
            <a:r>
              <a:rPr lang="it-IT" sz="1200" err="1">
                <a:latin typeface="Arial"/>
                <a:ea typeface="Segoe UI"/>
                <a:cs typeface="Segoe UI"/>
              </a:rPr>
              <a:t>truly</a:t>
            </a:r>
            <a:r>
              <a:rPr lang="it-IT" sz="1200">
                <a:latin typeface="Arial"/>
                <a:ea typeface="Segoe UI"/>
                <a:cs typeface="Segoe UI"/>
              </a:rPr>
              <a:t> </a:t>
            </a:r>
            <a:r>
              <a:rPr lang="it-IT" sz="1200" err="1">
                <a:latin typeface="Arial"/>
                <a:ea typeface="Segoe UI"/>
                <a:cs typeface="Segoe UI"/>
              </a:rPr>
              <a:t>revolutionary</a:t>
            </a:r>
            <a:r>
              <a:rPr lang="it-IT" sz="1200">
                <a:latin typeface="Arial"/>
                <a:ea typeface="Segoe UI"/>
                <a:cs typeface="Segoe UI"/>
              </a:rPr>
              <a:t> </a:t>
            </a:r>
            <a:r>
              <a:rPr lang="it-IT" sz="1200" err="1">
                <a:latin typeface="Arial"/>
                <a:ea typeface="Segoe UI"/>
                <a:cs typeface="Segoe UI"/>
              </a:rPr>
              <a:t>innovation</a:t>
            </a:r>
            <a:r>
              <a:rPr lang="it-IT" sz="1200">
                <a:latin typeface="Arial"/>
                <a:ea typeface="Segoe UI"/>
                <a:cs typeface="Segoe UI"/>
              </a:rPr>
              <a:t> </a:t>
            </a:r>
            <a:r>
              <a:rPr lang="it-IT" sz="1200" err="1">
                <a:latin typeface="Arial"/>
                <a:ea typeface="Segoe UI"/>
                <a:cs typeface="Segoe UI"/>
              </a:rPr>
              <a:t>currently</a:t>
            </a:r>
            <a:r>
              <a:rPr lang="it-IT" sz="1200">
                <a:latin typeface="Arial"/>
                <a:ea typeface="Segoe UI"/>
                <a:cs typeface="Segoe UI"/>
              </a:rPr>
              <a:t> under </a:t>
            </a:r>
            <a:r>
              <a:rPr lang="it-IT" sz="1200" err="1">
                <a:latin typeface="Arial"/>
                <a:ea typeface="Segoe UI"/>
                <a:cs typeface="Segoe UI"/>
              </a:rPr>
              <a:t>discussion</a:t>
            </a:r>
            <a:r>
              <a:rPr lang="it-IT" sz="1200">
                <a:latin typeface="Arial"/>
                <a:ea typeface="Segoe UI"/>
                <a:cs typeface="Segoe UI"/>
              </a:rPr>
              <a:t> </a:t>
            </a:r>
            <a:r>
              <a:rPr lang="it-IT" sz="1200" err="1">
                <a:latin typeface="Arial"/>
                <a:ea typeface="Segoe UI"/>
                <a:cs typeface="Segoe UI"/>
              </a:rPr>
              <a:t>is</a:t>
            </a:r>
            <a:r>
              <a:rPr lang="it-IT" sz="1200">
                <a:latin typeface="Arial"/>
                <a:ea typeface="Segoe UI"/>
                <a:cs typeface="Segoe UI"/>
              </a:rPr>
              <a:t> the </a:t>
            </a:r>
            <a:r>
              <a:rPr lang="it-IT" sz="1200" err="1">
                <a:latin typeface="Arial"/>
                <a:ea typeface="Segoe UI"/>
                <a:cs typeface="Segoe UI"/>
              </a:rPr>
              <a:t>issuance</a:t>
            </a:r>
            <a:r>
              <a:rPr lang="it-IT" sz="1200">
                <a:latin typeface="Arial"/>
                <a:ea typeface="Segoe UI"/>
                <a:cs typeface="Segoe UI"/>
              </a:rPr>
              <a:t> of a general-</a:t>
            </a:r>
            <a:r>
              <a:rPr lang="it-IT" sz="1200" err="1">
                <a:latin typeface="Arial"/>
                <a:ea typeface="Segoe UI"/>
                <a:cs typeface="Segoe UI"/>
              </a:rPr>
              <a:t>purpose</a:t>
            </a:r>
            <a:r>
              <a:rPr lang="it-IT" sz="1200">
                <a:latin typeface="Arial"/>
                <a:ea typeface="Segoe UI"/>
                <a:cs typeface="Segoe UI"/>
              </a:rPr>
              <a:t> CBDC.​</a:t>
            </a:r>
          </a:p>
          <a:p>
            <a:r>
              <a:rPr lang="it-IT" sz="1200">
                <a:latin typeface="Arial"/>
                <a:ea typeface="+mn-lt"/>
                <a:cs typeface="Arial"/>
              </a:rPr>
              <a:t>For the "</a:t>
            </a:r>
            <a:r>
              <a:rPr lang="it-IT" sz="1200" err="1">
                <a:latin typeface="Arial"/>
                <a:ea typeface="+mn-lt"/>
                <a:cs typeface="Arial"/>
              </a:rPr>
              <a:t>digital</a:t>
            </a:r>
            <a:r>
              <a:rPr lang="it-IT" sz="1200">
                <a:latin typeface="Arial"/>
                <a:ea typeface="+mn-lt"/>
                <a:cs typeface="Arial"/>
              </a:rPr>
              <a:t> money" </a:t>
            </a:r>
            <a:r>
              <a:rPr lang="it-IT" sz="1200" err="1">
                <a:latin typeface="Arial"/>
                <a:ea typeface="+mn-lt"/>
                <a:cs typeface="Arial"/>
              </a:rPr>
              <a:t>we</a:t>
            </a:r>
            <a:r>
              <a:rPr lang="it-IT" sz="1200">
                <a:latin typeface="Arial"/>
                <a:ea typeface="+mn-lt"/>
                <a:cs typeface="Arial"/>
              </a:rPr>
              <a:t> can </a:t>
            </a:r>
            <a:r>
              <a:rPr lang="it-IT" sz="1200" err="1">
                <a:latin typeface="Arial"/>
                <a:ea typeface="+mn-lt"/>
                <a:cs typeface="Arial"/>
              </a:rPr>
              <a:t>currently</a:t>
            </a:r>
            <a:r>
              <a:rPr lang="it-IT" sz="1200">
                <a:latin typeface="Arial"/>
                <a:ea typeface="+mn-lt"/>
                <a:cs typeface="Arial"/>
              </a:rPr>
              <a:t> access </a:t>
            </a:r>
            <a:r>
              <a:rPr lang="it-IT" sz="1200" err="1">
                <a:latin typeface="Arial"/>
                <a:ea typeface="+mn-lt"/>
                <a:cs typeface="Arial"/>
              </a:rPr>
              <a:t>using</a:t>
            </a:r>
            <a:r>
              <a:rPr lang="it-IT" sz="1200">
                <a:latin typeface="Arial"/>
                <a:ea typeface="+mn-lt"/>
                <a:cs typeface="Arial"/>
              </a:rPr>
              <a:t> cards or mobile apps, the liability </a:t>
            </a:r>
            <a:r>
              <a:rPr lang="it-IT" sz="1200" err="1">
                <a:latin typeface="Arial"/>
                <a:ea typeface="+mn-lt"/>
                <a:cs typeface="Arial"/>
              </a:rPr>
              <a:t>is</a:t>
            </a:r>
            <a:r>
              <a:rPr lang="it-IT" sz="1200">
                <a:latin typeface="Arial"/>
                <a:ea typeface="+mn-lt"/>
                <a:cs typeface="Arial"/>
              </a:rPr>
              <a:t> </a:t>
            </a:r>
            <a:r>
              <a:rPr lang="it-IT" sz="1200" err="1">
                <a:latin typeface="Arial"/>
                <a:ea typeface="+mn-lt"/>
                <a:cs typeface="Arial"/>
              </a:rPr>
              <a:t>held</a:t>
            </a:r>
            <a:r>
              <a:rPr lang="it-IT" sz="1200">
                <a:latin typeface="Arial"/>
                <a:ea typeface="+mn-lt"/>
                <a:cs typeface="Arial"/>
              </a:rPr>
              <a:t> by a bank or </a:t>
            </a:r>
            <a:r>
              <a:rPr lang="it-IT" sz="1200" err="1">
                <a:latin typeface="Arial"/>
                <a:ea typeface="+mn-lt"/>
                <a:cs typeface="Arial"/>
              </a:rPr>
              <a:t>other</a:t>
            </a:r>
            <a:r>
              <a:rPr lang="it-IT" sz="1200">
                <a:latin typeface="Arial"/>
                <a:ea typeface="+mn-lt"/>
                <a:cs typeface="Arial"/>
              </a:rPr>
              <a:t> </a:t>
            </a:r>
            <a:r>
              <a:rPr lang="it-IT" sz="1200" err="1">
                <a:latin typeface="Arial"/>
                <a:ea typeface="+mn-lt"/>
                <a:cs typeface="Arial"/>
              </a:rPr>
              <a:t>financial</a:t>
            </a:r>
            <a:r>
              <a:rPr lang="it-IT" sz="1200">
                <a:latin typeface="Arial"/>
                <a:ea typeface="+mn-lt"/>
                <a:cs typeface="Arial"/>
              </a:rPr>
              <a:t> institution.</a:t>
            </a:r>
            <a:endParaRPr lang="en-US" sz="1200">
              <a:ea typeface="+mn-lt"/>
              <a:cs typeface="+mn-lt"/>
            </a:endParaRPr>
          </a:p>
          <a:p>
            <a:r>
              <a:rPr lang="it-IT" sz="1200">
                <a:latin typeface="Arial"/>
                <a:cs typeface="Arial"/>
              </a:rPr>
              <a:t>In the case of a CBDC, the liability </a:t>
            </a:r>
            <a:r>
              <a:rPr lang="it-IT" sz="1200" err="1">
                <a:latin typeface="Arial"/>
                <a:cs typeface="Arial"/>
              </a:rPr>
              <a:t>rests</a:t>
            </a:r>
            <a:r>
              <a:rPr lang="it-IT" sz="1200">
                <a:latin typeface="Arial"/>
                <a:cs typeface="Arial"/>
              </a:rPr>
              <a:t> with the </a:t>
            </a:r>
            <a:r>
              <a:rPr lang="it-IT" sz="1200" err="1">
                <a:latin typeface="Arial"/>
                <a:cs typeface="Arial"/>
              </a:rPr>
              <a:t>central</a:t>
            </a:r>
            <a:r>
              <a:rPr lang="it-IT" sz="1200">
                <a:latin typeface="Arial"/>
                <a:cs typeface="Arial"/>
              </a:rPr>
              <a:t> bank.</a:t>
            </a:r>
            <a:endParaRPr lang="it-IT"/>
          </a:p>
        </p:txBody>
      </p:sp>
    </p:spTree>
    <p:extLst>
      <p:ext uri="{BB962C8B-B14F-4D97-AF65-F5344CB8AC3E}">
        <p14:creationId xmlns:p14="http://schemas.microsoft.com/office/powerpoint/2010/main" val="1211996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C3F3845-F381-429B-E16E-62455E92CBE0}"/>
              </a:ext>
            </a:extLst>
          </p:cNvPr>
          <p:cNvSpPr/>
          <p:nvPr/>
        </p:nvSpPr>
        <p:spPr>
          <a:xfrm>
            <a:off x="762885" y="1698877"/>
            <a:ext cx="3363057" cy="1564995"/>
          </a:xfrm>
          <a:prstGeom prst="roundRect">
            <a:avLst/>
          </a:prstGeom>
          <a:noFill/>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5B1CE0D-43E1-50D4-7B81-A2B2D5F191F1}"/>
              </a:ext>
            </a:extLst>
          </p:cNvPr>
          <p:cNvSpPr/>
          <p:nvPr/>
        </p:nvSpPr>
        <p:spPr>
          <a:xfrm>
            <a:off x="2106940" y="1271325"/>
            <a:ext cx="704302" cy="704302"/>
          </a:xfrm>
          <a:prstGeom prst="ellipse">
            <a:avLst/>
          </a:prstGeom>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1F898C1-2151-777E-7AE3-BF448CAE472D}"/>
              </a:ext>
            </a:extLst>
          </p:cNvPr>
          <p:cNvSpPr>
            <a:spLocks noGrp="1"/>
          </p:cNvSpPr>
          <p:nvPr>
            <p:ph type="title"/>
          </p:nvPr>
        </p:nvSpPr>
        <p:spPr/>
        <p:txBody>
          <a:bodyPr/>
          <a:lstStyle/>
          <a:p>
            <a:r>
              <a:rPr lang="it-IT">
                <a:latin typeface="Arial"/>
                <a:cs typeface="Arial"/>
              </a:rPr>
              <a:t>Benefits of </a:t>
            </a:r>
            <a:r>
              <a:rPr lang="it-IT" err="1">
                <a:latin typeface="Arial"/>
                <a:cs typeface="Arial"/>
              </a:rPr>
              <a:t>CBDCs</a:t>
            </a:r>
            <a:endParaRPr lang="en-US"/>
          </a:p>
        </p:txBody>
      </p:sp>
      <p:sp>
        <p:nvSpPr>
          <p:cNvPr id="5" name="Segnaposto data 4">
            <a:extLst>
              <a:ext uri="{FF2B5EF4-FFF2-40B4-BE49-F238E27FC236}">
                <a16:creationId xmlns:a16="http://schemas.microsoft.com/office/drawing/2014/main" id="{41C4D5B2-3D9C-5119-4101-239FA61E7BD4}"/>
              </a:ext>
            </a:extLst>
          </p:cNvPr>
          <p:cNvSpPr>
            <a:spLocks noGrp="1"/>
          </p:cNvSpPr>
          <p:nvPr>
            <p:ph type="dt" sz="half" idx="10"/>
          </p:nvPr>
        </p:nvSpPr>
        <p:spPr/>
        <p:txBody>
          <a:bodyPr/>
          <a:lstStyle/>
          <a:p>
            <a:fld id="{EC9A680E-58DB-449A-8C5B-BA2A51ED3524}" type="datetime4">
              <a:rPr lang="en-US" smtClean="0"/>
              <a:t>January 11, 2023</a:t>
            </a:fld>
            <a:endParaRPr lang="en-US"/>
          </a:p>
        </p:txBody>
      </p:sp>
      <p:sp>
        <p:nvSpPr>
          <p:cNvPr id="6" name="Segnaposto numero diapositiva 5">
            <a:extLst>
              <a:ext uri="{FF2B5EF4-FFF2-40B4-BE49-F238E27FC236}">
                <a16:creationId xmlns:a16="http://schemas.microsoft.com/office/drawing/2014/main" id="{457211ED-4395-1672-7FCA-4BAFCA6CEE20}"/>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7" name="Segnaposto testo 6">
            <a:extLst>
              <a:ext uri="{FF2B5EF4-FFF2-40B4-BE49-F238E27FC236}">
                <a16:creationId xmlns:a16="http://schemas.microsoft.com/office/drawing/2014/main" id="{6793B627-1C36-92B2-4294-D8A466E760F2}"/>
              </a:ext>
            </a:extLst>
          </p:cNvPr>
          <p:cNvSpPr>
            <a:spLocks noGrp="1"/>
          </p:cNvSpPr>
          <p:nvPr>
            <p:ph type="body" sz="quarter" idx="13"/>
          </p:nvPr>
        </p:nvSpPr>
        <p:spPr/>
        <p:txBody>
          <a:bodyPr/>
          <a:lstStyle/>
          <a:p>
            <a:r>
              <a:rPr lang="it-IT">
                <a:latin typeface="Arial"/>
                <a:cs typeface="Arial"/>
              </a:rPr>
              <a:t>Sources: ECB, Fabio Panetta: </a:t>
            </a:r>
            <a:r>
              <a:rPr lang="it-IT" i="1">
                <a:latin typeface="Arial"/>
                <a:cs typeface="Arial"/>
              </a:rPr>
              <a:t>More </a:t>
            </a:r>
            <a:r>
              <a:rPr lang="it-IT" i="1" err="1">
                <a:latin typeface="Arial"/>
                <a:cs typeface="Arial"/>
              </a:rPr>
              <a:t>than</a:t>
            </a:r>
            <a:r>
              <a:rPr lang="it-IT" i="1">
                <a:latin typeface="Arial"/>
                <a:cs typeface="Arial"/>
              </a:rPr>
              <a:t> an </a:t>
            </a:r>
            <a:r>
              <a:rPr lang="it-IT" i="1" err="1">
                <a:latin typeface="Arial"/>
                <a:cs typeface="Arial"/>
              </a:rPr>
              <a:t>intellectual</a:t>
            </a:r>
            <a:r>
              <a:rPr lang="it-IT" i="1">
                <a:latin typeface="Arial"/>
                <a:cs typeface="Arial"/>
              </a:rPr>
              <a:t> game: </a:t>
            </a:r>
            <a:r>
              <a:rPr lang="it-IT" i="1" err="1">
                <a:latin typeface="Arial"/>
                <a:cs typeface="Arial"/>
              </a:rPr>
              <a:t>exploring</a:t>
            </a:r>
            <a:r>
              <a:rPr lang="it-IT" i="1">
                <a:latin typeface="Arial"/>
                <a:cs typeface="Arial"/>
              </a:rPr>
              <a:t> the </a:t>
            </a:r>
            <a:r>
              <a:rPr lang="it-IT" i="1" err="1">
                <a:latin typeface="Arial"/>
                <a:cs typeface="Arial"/>
              </a:rPr>
              <a:t>monetary</a:t>
            </a:r>
            <a:r>
              <a:rPr lang="it-IT" i="1">
                <a:latin typeface="Arial"/>
                <a:cs typeface="Arial"/>
              </a:rPr>
              <a:t> policy and </a:t>
            </a:r>
            <a:r>
              <a:rPr lang="it-IT" i="1" err="1">
                <a:latin typeface="Arial"/>
                <a:cs typeface="Arial"/>
              </a:rPr>
              <a:t>financial</a:t>
            </a:r>
            <a:r>
              <a:rPr lang="it-IT" i="1">
                <a:latin typeface="Arial"/>
                <a:cs typeface="Arial"/>
              </a:rPr>
              <a:t> </a:t>
            </a:r>
            <a:r>
              <a:rPr lang="it-IT" i="1" err="1">
                <a:latin typeface="Arial"/>
                <a:cs typeface="Arial"/>
              </a:rPr>
              <a:t>stability</a:t>
            </a:r>
            <a:r>
              <a:rPr lang="it-IT" i="1">
                <a:latin typeface="Arial"/>
                <a:cs typeface="Arial"/>
              </a:rPr>
              <a:t> </a:t>
            </a:r>
            <a:r>
              <a:rPr lang="it-IT" i="1" err="1">
                <a:latin typeface="Arial"/>
                <a:cs typeface="Arial"/>
              </a:rPr>
              <a:t>implications</a:t>
            </a:r>
            <a:r>
              <a:rPr lang="it-IT" i="1">
                <a:latin typeface="Arial"/>
                <a:cs typeface="Arial"/>
              </a:rPr>
              <a:t> of </a:t>
            </a:r>
            <a:r>
              <a:rPr lang="it-IT" i="1" err="1">
                <a:latin typeface="Arial"/>
                <a:cs typeface="Arial"/>
              </a:rPr>
              <a:t>central</a:t>
            </a:r>
            <a:r>
              <a:rPr lang="it-IT" i="1">
                <a:latin typeface="Arial"/>
                <a:cs typeface="Arial"/>
              </a:rPr>
              <a:t> bank digital </a:t>
            </a:r>
            <a:r>
              <a:rPr lang="it-IT" i="1" err="1">
                <a:latin typeface="Arial"/>
                <a:cs typeface="Arial"/>
              </a:rPr>
              <a:t>currencies</a:t>
            </a:r>
            <a:endParaRPr lang="it-IT" i="1"/>
          </a:p>
          <a:p>
            <a:endParaRPr lang="en-US"/>
          </a:p>
        </p:txBody>
      </p:sp>
      <p:sp>
        <p:nvSpPr>
          <p:cNvPr id="9" name="Segnaposto contenuto 2">
            <a:extLst>
              <a:ext uri="{FF2B5EF4-FFF2-40B4-BE49-F238E27FC236}">
                <a16:creationId xmlns:a16="http://schemas.microsoft.com/office/drawing/2014/main" id="{AFAEF936-AD1E-DCA9-0EB6-6BC6EB1ED94C}"/>
              </a:ext>
            </a:extLst>
          </p:cNvPr>
          <p:cNvSpPr txBox="1">
            <a:spLocks/>
          </p:cNvSpPr>
          <p:nvPr/>
        </p:nvSpPr>
        <p:spPr>
          <a:xfrm>
            <a:off x="4874208" y="4570322"/>
            <a:ext cx="3619958" cy="16947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1800">
              <a:solidFill>
                <a:schemeClr val="accent4"/>
              </a:solidFill>
            </a:endParaRPr>
          </a:p>
        </p:txBody>
      </p:sp>
      <p:pic>
        <p:nvPicPr>
          <p:cNvPr id="12" name="Elemento grafico 11" descr="Gruppo di persone con riempimento a tinta unita">
            <a:extLst>
              <a:ext uri="{FF2B5EF4-FFF2-40B4-BE49-F238E27FC236}">
                <a16:creationId xmlns:a16="http://schemas.microsoft.com/office/drawing/2014/main" id="{5716E97E-B554-FDD7-D47F-0B33491A2A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6144" y="1379423"/>
            <a:ext cx="482609" cy="482609"/>
          </a:xfrm>
          <a:prstGeom prst="rect">
            <a:avLst/>
          </a:prstGeom>
        </p:spPr>
      </p:pic>
      <p:sp>
        <p:nvSpPr>
          <p:cNvPr id="24" name="Content Placeholder 6">
            <a:extLst>
              <a:ext uri="{FF2B5EF4-FFF2-40B4-BE49-F238E27FC236}">
                <a16:creationId xmlns:a16="http://schemas.microsoft.com/office/drawing/2014/main" id="{99B17A6D-A822-2F7E-7B53-56AADAC9D1BF}"/>
              </a:ext>
            </a:extLst>
          </p:cNvPr>
          <p:cNvSpPr txBox="1">
            <a:spLocks/>
          </p:cNvSpPr>
          <p:nvPr/>
        </p:nvSpPr>
        <p:spPr>
          <a:xfrm>
            <a:off x="858063" y="2075202"/>
            <a:ext cx="3202673" cy="12039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200" b="1">
                <a:solidFill>
                  <a:srgbClr val="1E617A"/>
                </a:solidFill>
                <a:latin typeface="Arial"/>
                <a:cs typeface="Arial"/>
              </a:rPr>
              <a:t>Financial </a:t>
            </a:r>
            <a:r>
              <a:rPr lang="it-IT" sz="1200" b="1" err="1">
                <a:solidFill>
                  <a:srgbClr val="1E617A"/>
                </a:solidFill>
                <a:latin typeface="Arial"/>
                <a:cs typeface="Arial"/>
              </a:rPr>
              <a:t>inclusion</a:t>
            </a:r>
            <a:r>
              <a:rPr lang="it-IT" sz="1200" b="1">
                <a:solidFill>
                  <a:srgbClr val="1E617A"/>
                </a:solidFill>
                <a:latin typeface="Arial"/>
                <a:cs typeface="Arial"/>
              </a:rPr>
              <a:t> </a:t>
            </a:r>
            <a:endParaRPr lang="it-IT" sz="1200" b="1">
              <a:solidFill>
                <a:srgbClr val="1E617A"/>
              </a:solidFill>
            </a:endParaRPr>
          </a:p>
          <a:p>
            <a:pPr marL="0" indent="0" algn="ctr">
              <a:buNone/>
            </a:pPr>
            <a:r>
              <a:rPr lang="it-IT" sz="1200" err="1">
                <a:solidFill>
                  <a:schemeClr val="tx1"/>
                </a:solidFill>
                <a:latin typeface="Arial"/>
                <a:cs typeface="Arial"/>
              </a:rPr>
              <a:t>If</a:t>
            </a:r>
            <a:r>
              <a:rPr lang="it-IT" sz="1200">
                <a:solidFill>
                  <a:schemeClr val="tx1"/>
                </a:solidFill>
                <a:latin typeface="Arial"/>
                <a:cs typeface="Arial"/>
              </a:rPr>
              <a:t> </a:t>
            </a:r>
            <a:r>
              <a:rPr lang="it-IT" sz="1200" err="1">
                <a:solidFill>
                  <a:schemeClr val="tx1"/>
                </a:solidFill>
                <a:latin typeface="Arial"/>
                <a:cs typeface="Arial"/>
              </a:rPr>
              <a:t>properly</a:t>
            </a:r>
            <a:r>
              <a:rPr lang="it-IT" sz="1200">
                <a:solidFill>
                  <a:schemeClr val="tx1"/>
                </a:solidFill>
                <a:latin typeface="Arial"/>
                <a:cs typeface="Arial"/>
              </a:rPr>
              <a:t> </a:t>
            </a:r>
            <a:r>
              <a:rPr lang="it-IT" sz="1200" err="1">
                <a:solidFill>
                  <a:schemeClr val="tx1"/>
                </a:solidFill>
                <a:latin typeface="Arial"/>
                <a:cs typeface="Arial"/>
              </a:rPr>
              <a:t>adopted</a:t>
            </a:r>
            <a:r>
              <a:rPr lang="it-IT" sz="1200">
                <a:solidFill>
                  <a:schemeClr val="tx1"/>
                </a:solidFill>
                <a:latin typeface="Arial"/>
                <a:cs typeface="Arial"/>
              </a:rPr>
              <a:t>, CBDC </a:t>
            </a:r>
            <a:r>
              <a:rPr lang="it-IT" sz="1200" err="1">
                <a:solidFill>
                  <a:schemeClr val="tx1"/>
                </a:solidFill>
                <a:latin typeface="Arial"/>
                <a:cs typeface="Arial"/>
              </a:rPr>
              <a:t>could</a:t>
            </a:r>
            <a:r>
              <a:rPr lang="it-IT" sz="1200">
                <a:solidFill>
                  <a:schemeClr val="tx1"/>
                </a:solidFill>
                <a:latin typeface="Arial"/>
                <a:cs typeface="Arial"/>
              </a:rPr>
              <a:t> </a:t>
            </a:r>
            <a:r>
              <a:rPr lang="it-IT" sz="1200" err="1">
                <a:solidFill>
                  <a:schemeClr val="tx1"/>
                </a:solidFill>
                <a:latin typeface="Arial"/>
                <a:cs typeface="Arial"/>
              </a:rPr>
              <a:t>foster</a:t>
            </a:r>
            <a:r>
              <a:rPr lang="it-IT" sz="1200">
                <a:solidFill>
                  <a:schemeClr val="tx1"/>
                </a:solidFill>
                <a:latin typeface="Arial"/>
                <a:cs typeface="Arial"/>
              </a:rPr>
              <a:t> </a:t>
            </a:r>
            <a:r>
              <a:rPr lang="it-IT" sz="1200" err="1">
                <a:solidFill>
                  <a:schemeClr val="tx1"/>
                </a:solidFill>
                <a:latin typeface="Arial"/>
                <a:cs typeface="Arial"/>
              </a:rPr>
              <a:t>financial</a:t>
            </a:r>
            <a:r>
              <a:rPr lang="it-IT" sz="1200">
                <a:solidFill>
                  <a:schemeClr val="tx1"/>
                </a:solidFill>
                <a:latin typeface="Arial"/>
                <a:cs typeface="Arial"/>
              </a:rPr>
              <a:t> </a:t>
            </a:r>
            <a:r>
              <a:rPr lang="it-IT" sz="1200" err="1">
                <a:solidFill>
                  <a:schemeClr val="tx1"/>
                </a:solidFill>
                <a:latin typeface="Arial"/>
                <a:cs typeface="Arial"/>
              </a:rPr>
              <a:t>inclusion</a:t>
            </a:r>
            <a:r>
              <a:rPr lang="it-IT" sz="1200">
                <a:solidFill>
                  <a:schemeClr val="tx1"/>
                </a:solidFill>
                <a:latin typeface="Arial"/>
                <a:cs typeface="Arial"/>
              </a:rPr>
              <a:t> by </a:t>
            </a:r>
            <a:r>
              <a:rPr lang="it-IT" sz="1200" err="1">
                <a:solidFill>
                  <a:schemeClr val="tx1"/>
                </a:solidFill>
                <a:latin typeface="Arial"/>
                <a:cs typeface="Arial"/>
              </a:rPr>
              <a:t>providing</a:t>
            </a:r>
            <a:r>
              <a:rPr lang="it-IT" sz="1200">
                <a:solidFill>
                  <a:schemeClr val="tx1"/>
                </a:solidFill>
                <a:latin typeface="Arial"/>
                <a:cs typeface="Arial"/>
              </a:rPr>
              <a:t> easy and </a:t>
            </a:r>
            <a:r>
              <a:rPr lang="it-IT" sz="1200" err="1">
                <a:solidFill>
                  <a:schemeClr val="tx1"/>
                </a:solidFill>
                <a:latin typeface="Arial"/>
                <a:cs typeface="Arial"/>
              </a:rPr>
              <a:t>safer</a:t>
            </a:r>
            <a:r>
              <a:rPr lang="it-IT" sz="1200">
                <a:solidFill>
                  <a:schemeClr val="tx1"/>
                </a:solidFill>
                <a:latin typeface="Arial"/>
                <a:cs typeface="Arial"/>
              </a:rPr>
              <a:t> access to money for </a:t>
            </a:r>
            <a:r>
              <a:rPr lang="it-IT" sz="1200" err="1">
                <a:solidFill>
                  <a:schemeClr val="tx1"/>
                </a:solidFill>
                <a:latin typeface="Arial"/>
                <a:cs typeface="Arial"/>
              </a:rPr>
              <a:t>unbanked</a:t>
            </a:r>
            <a:r>
              <a:rPr lang="it-IT" sz="1200">
                <a:solidFill>
                  <a:schemeClr val="tx1"/>
                </a:solidFill>
                <a:latin typeface="Arial"/>
                <a:cs typeface="Arial"/>
              </a:rPr>
              <a:t> and </a:t>
            </a:r>
            <a:r>
              <a:rPr lang="it-IT" sz="1200" err="1">
                <a:solidFill>
                  <a:schemeClr val="tx1"/>
                </a:solidFill>
                <a:latin typeface="Arial"/>
                <a:cs typeface="Arial"/>
              </a:rPr>
              <a:t>underbanked</a:t>
            </a:r>
            <a:r>
              <a:rPr lang="it-IT" sz="1200">
                <a:solidFill>
                  <a:schemeClr val="tx1"/>
                </a:solidFill>
                <a:latin typeface="Arial"/>
                <a:cs typeface="Arial"/>
              </a:rPr>
              <a:t> </a:t>
            </a:r>
            <a:r>
              <a:rPr lang="it-IT" sz="1200" err="1">
                <a:solidFill>
                  <a:schemeClr val="tx1"/>
                </a:solidFill>
                <a:latin typeface="Arial"/>
                <a:cs typeface="Arial"/>
              </a:rPr>
              <a:t>populations</a:t>
            </a:r>
            <a:r>
              <a:rPr lang="it-IT" sz="1200">
                <a:solidFill>
                  <a:schemeClr val="tx1"/>
                </a:solidFill>
                <a:latin typeface="Arial"/>
                <a:cs typeface="Arial"/>
              </a:rPr>
              <a:t>.</a:t>
            </a:r>
            <a:endParaRPr lang="it-IT" sz="1200">
              <a:solidFill>
                <a:schemeClr val="tx1"/>
              </a:solidFill>
            </a:endParaRPr>
          </a:p>
          <a:p>
            <a:pPr marL="342900" indent="-342900">
              <a:buFont typeface="Arial" panose="020B0604020202020204" pitchFamily="34" charset="0"/>
              <a:buAutoNum type="arabicPeriod"/>
            </a:pPr>
            <a:endParaRPr lang="it-IT" sz="1400">
              <a:latin typeface="Arial"/>
              <a:cs typeface="Arial"/>
            </a:endParaRPr>
          </a:p>
        </p:txBody>
      </p:sp>
      <p:sp>
        <p:nvSpPr>
          <p:cNvPr id="25" name="Rectangle: Rounded Corners 24">
            <a:extLst>
              <a:ext uri="{FF2B5EF4-FFF2-40B4-BE49-F238E27FC236}">
                <a16:creationId xmlns:a16="http://schemas.microsoft.com/office/drawing/2014/main" id="{CB559077-8203-F368-8B8D-AE2F2C8130D0}"/>
              </a:ext>
            </a:extLst>
          </p:cNvPr>
          <p:cNvSpPr/>
          <p:nvPr/>
        </p:nvSpPr>
        <p:spPr>
          <a:xfrm>
            <a:off x="5084201" y="1698876"/>
            <a:ext cx="3363057" cy="2132017"/>
          </a:xfrm>
          <a:prstGeom prst="roundRect">
            <a:avLst/>
          </a:prstGeom>
          <a:noFill/>
          <a:ln w="28575">
            <a:solidFill>
              <a:srgbClr val="1E61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6">
            <a:extLst>
              <a:ext uri="{FF2B5EF4-FFF2-40B4-BE49-F238E27FC236}">
                <a16:creationId xmlns:a16="http://schemas.microsoft.com/office/drawing/2014/main" id="{536B4923-4D49-2434-6EA9-E799614DC0D4}"/>
              </a:ext>
            </a:extLst>
          </p:cNvPr>
          <p:cNvSpPr txBox="1">
            <a:spLocks/>
          </p:cNvSpPr>
          <p:nvPr/>
        </p:nvSpPr>
        <p:spPr>
          <a:xfrm>
            <a:off x="5167442" y="2075202"/>
            <a:ext cx="3202673" cy="17052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it-IT" sz="1200" b="1" err="1">
                <a:solidFill>
                  <a:srgbClr val="1E617A"/>
                </a:solidFill>
                <a:latin typeface="Arial"/>
                <a:cs typeface="Arial"/>
              </a:rPr>
              <a:t>Faster</a:t>
            </a:r>
            <a:r>
              <a:rPr lang="it-IT" sz="1200" b="1">
                <a:solidFill>
                  <a:srgbClr val="1E617A"/>
                </a:solidFill>
                <a:latin typeface="Arial"/>
                <a:cs typeface="Arial"/>
              </a:rPr>
              <a:t> and </a:t>
            </a:r>
            <a:r>
              <a:rPr lang="it-IT" sz="1200" b="1" err="1">
                <a:solidFill>
                  <a:srgbClr val="1E617A"/>
                </a:solidFill>
                <a:latin typeface="Arial"/>
                <a:cs typeface="Arial"/>
              </a:rPr>
              <a:t>cheaper</a:t>
            </a:r>
            <a:r>
              <a:rPr lang="it-IT" sz="1200" b="1">
                <a:solidFill>
                  <a:srgbClr val="1E617A"/>
                </a:solidFill>
                <a:latin typeface="Arial"/>
                <a:cs typeface="Arial"/>
              </a:rPr>
              <a:t> payments</a:t>
            </a:r>
            <a:endParaRPr lang="en-US" sz="1200" b="1">
              <a:solidFill>
                <a:srgbClr val="000000"/>
              </a:solidFill>
              <a:latin typeface="Arial"/>
              <a:cs typeface="Arial"/>
            </a:endParaRPr>
          </a:p>
          <a:p>
            <a:pPr algn="ctr">
              <a:buNone/>
            </a:pPr>
            <a:r>
              <a:rPr lang="it-IT" sz="1200">
                <a:solidFill>
                  <a:srgbClr val="000000"/>
                </a:solidFill>
                <a:latin typeface="Arial"/>
                <a:cs typeface="Arial"/>
              </a:rPr>
              <a:t>The </a:t>
            </a:r>
            <a:r>
              <a:rPr lang="it-IT" sz="1200" err="1">
                <a:solidFill>
                  <a:srgbClr val="000000"/>
                </a:solidFill>
                <a:latin typeface="Arial"/>
                <a:cs typeface="Arial"/>
              </a:rPr>
              <a:t>introduction</a:t>
            </a:r>
            <a:r>
              <a:rPr lang="it-IT" sz="1200">
                <a:solidFill>
                  <a:srgbClr val="000000"/>
                </a:solidFill>
                <a:latin typeface="Arial"/>
                <a:cs typeface="Arial"/>
              </a:rPr>
              <a:t> of a CBDC </a:t>
            </a:r>
            <a:r>
              <a:rPr lang="it-IT" sz="1200" err="1">
                <a:solidFill>
                  <a:srgbClr val="000000"/>
                </a:solidFill>
                <a:latin typeface="Arial"/>
                <a:cs typeface="Arial"/>
              </a:rPr>
              <a:t>could</a:t>
            </a:r>
            <a:r>
              <a:rPr lang="it-IT" sz="1200">
                <a:solidFill>
                  <a:srgbClr val="000000"/>
                </a:solidFill>
                <a:latin typeface="Arial"/>
                <a:cs typeface="Arial"/>
              </a:rPr>
              <a:t> </a:t>
            </a:r>
            <a:r>
              <a:rPr lang="it-IT" sz="1200" err="1">
                <a:solidFill>
                  <a:srgbClr val="000000"/>
                </a:solidFill>
                <a:latin typeface="Arial"/>
                <a:cs typeface="Arial"/>
              </a:rPr>
              <a:t>significantly</a:t>
            </a:r>
            <a:r>
              <a:rPr lang="it-IT" sz="1200">
                <a:solidFill>
                  <a:srgbClr val="000000"/>
                </a:solidFill>
                <a:latin typeface="Arial"/>
                <a:cs typeface="Arial"/>
              </a:rPr>
              <a:t> reduce the time and costs to </a:t>
            </a:r>
            <a:r>
              <a:rPr lang="it-IT" sz="1200" err="1">
                <a:solidFill>
                  <a:srgbClr val="000000"/>
                </a:solidFill>
                <a:latin typeface="Arial"/>
                <a:cs typeface="Arial"/>
              </a:rPr>
              <a:t>successfully</a:t>
            </a:r>
            <a:r>
              <a:rPr lang="it-IT" sz="1200">
                <a:solidFill>
                  <a:srgbClr val="000000"/>
                </a:solidFill>
                <a:latin typeface="Arial"/>
                <a:cs typeface="Arial"/>
              </a:rPr>
              <a:t> complete a </a:t>
            </a:r>
            <a:r>
              <a:rPr lang="it-IT" sz="1200" err="1">
                <a:solidFill>
                  <a:srgbClr val="000000"/>
                </a:solidFill>
                <a:latin typeface="Arial"/>
                <a:cs typeface="Arial"/>
              </a:rPr>
              <a:t>transaction</a:t>
            </a:r>
            <a:r>
              <a:rPr lang="it-IT" sz="1200">
                <a:solidFill>
                  <a:srgbClr val="000000"/>
                </a:solidFill>
                <a:latin typeface="Arial"/>
                <a:cs typeface="Arial"/>
              </a:rPr>
              <a:t>, </a:t>
            </a:r>
            <a:r>
              <a:rPr lang="it-IT" sz="1200" err="1">
                <a:solidFill>
                  <a:srgbClr val="000000"/>
                </a:solidFill>
                <a:latin typeface="Arial"/>
                <a:cs typeface="Arial"/>
              </a:rPr>
              <a:t>particularly</a:t>
            </a:r>
            <a:r>
              <a:rPr lang="it-IT" sz="1200">
                <a:solidFill>
                  <a:srgbClr val="000000"/>
                </a:solidFill>
                <a:latin typeface="Arial"/>
                <a:cs typeface="Arial"/>
              </a:rPr>
              <a:t> cross-</a:t>
            </a:r>
            <a:r>
              <a:rPr lang="it-IT" sz="1200" err="1">
                <a:solidFill>
                  <a:srgbClr val="000000"/>
                </a:solidFill>
                <a:latin typeface="Arial"/>
                <a:cs typeface="Arial"/>
              </a:rPr>
              <a:t>border</a:t>
            </a:r>
            <a:r>
              <a:rPr lang="it-IT" sz="1200">
                <a:solidFill>
                  <a:srgbClr val="000000"/>
                </a:solidFill>
                <a:latin typeface="Arial"/>
                <a:cs typeface="Arial"/>
              </a:rPr>
              <a:t> payments. </a:t>
            </a:r>
          </a:p>
          <a:p>
            <a:pPr marL="0" indent="0" algn="ctr">
              <a:buNone/>
            </a:pPr>
            <a:r>
              <a:rPr lang="it-IT" sz="1200" err="1">
                <a:solidFill>
                  <a:srgbClr val="000000"/>
                </a:solidFill>
                <a:latin typeface="Arial"/>
                <a:cs typeface="Arial"/>
              </a:rPr>
              <a:t>Also</a:t>
            </a:r>
            <a:r>
              <a:rPr lang="it-IT" sz="1200">
                <a:solidFill>
                  <a:srgbClr val="000000"/>
                </a:solidFill>
                <a:latin typeface="Arial"/>
                <a:cs typeface="Arial"/>
              </a:rPr>
              <a:t>, </a:t>
            </a:r>
            <a:r>
              <a:rPr lang="it-IT" sz="1200" err="1">
                <a:solidFill>
                  <a:srgbClr val="000000"/>
                </a:solidFill>
                <a:latin typeface="Arial"/>
                <a:cs typeface="Arial"/>
              </a:rPr>
              <a:t>merchants</a:t>
            </a:r>
            <a:r>
              <a:rPr lang="it-IT" sz="1200">
                <a:solidFill>
                  <a:srgbClr val="000000"/>
                </a:solidFill>
                <a:latin typeface="Arial"/>
                <a:cs typeface="Arial"/>
              </a:rPr>
              <a:t> and consumers </a:t>
            </a:r>
            <a:r>
              <a:rPr lang="it-IT" sz="1200" err="1">
                <a:solidFill>
                  <a:srgbClr val="000000"/>
                </a:solidFill>
                <a:latin typeface="Arial"/>
                <a:cs typeface="Arial"/>
              </a:rPr>
              <a:t>may</a:t>
            </a:r>
            <a:r>
              <a:rPr lang="it-IT" sz="1200">
                <a:solidFill>
                  <a:srgbClr val="000000"/>
                </a:solidFill>
                <a:latin typeface="Arial"/>
                <a:cs typeface="Arial"/>
              </a:rPr>
              <a:t> be </a:t>
            </a:r>
            <a:r>
              <a:rPr lang="it-IT" sz="1200" err="1">
                <a:solidFill>
                  <a:srgbClr val="000000"/>
                </a:solidFill>
                <a:latin typeface="Arial"/>
                <a:cs typeface="Arial"/>
              </a:rPr>
              <a:t>attracted</a:t>
            </a:r>
            <a:r>
              <a:rPr lang="it-IT" sz="1200">
                <a:solidFill>
                  <a:srgbClr val="000000"/>
                </a:solidFill>
                <a:latin typeface="Arial"/>
                <a:cs typeface="Arial"/>
              </a:rPr>
              <a:t> by </a:t>
            </a:r>
            <a:r>
              <a:rPr lang="it-IT" sz="1200" err="1">
                <a:solidFill>
                  <a:srgbClr val="000000"/>
                </a:solidFill>
                <a:latin typeface="Arial"/>
                <a:cs typeface="Arial"/>
              </a:rPr>
              <a:t>fully</a:t>
            </a:r>
            <a:r>
              <a:rPr lang="it-IT" sz="1200">
                <a:solidFill>
                  <a:srgbClr val="000000"/>
                </a:solidFill>
                <a:latin typeface="Arial"/>
                <a:cs typeface="Arial"/>
              </a:rPr>
              <a:t> </a:t>
            </a:r>
            <a:r>
              <a:rPr lang="it-IT" sz="1200" err="1">
                <a:solidFill>
                  <a:srgbClr val="000000"/>
                </a:solidFill>
                <a:latin typeface="Arial"/>
                <a:cs typeface="Arial"/>
              </a:rPr>
              <a:t>digital</a:t>
            </a:r>
            <a:r>
              <a:rPr lang="it-IT" sz="1200">
                <a:solidFill>
                  <a:srgbClr val="000000"/>
                </a:solidFill>
                <a:latin typeface="Arial"/>
                <a:cs typeface="Arial"/>
              </a:rPr>
              <a:t> payment </a:t>
            </a:r>
            <a:r>
              <a:rPr lang="it-IT" sz="1200" err="1">
                <a:solidFill>
                  <a:srgbClr val="000000"/>
                </a:solidFill>
                <a:latin typeface="Arial"/>
                <a:cs typeface="Arial"/>
              </a:rPr>
              <a:t>processes</a:t>
            </a:r>
            <a:r>
              <a:rPr lang="it-IT" sz="1200">
                <a:solidFill>
                  <a:srgbClr val="000000"/>
                </a:solidFill>
                <a:latin typeface="Arial"/>
                <a:cs typeface="Arial"/>
              </a:rPr>
              <a:t> with </a:t>
            </a:r>
            <a:r>
              <a:rPr lang="it-IT" sz="1200" err="1">
                <a:solidFill>
                  <a:srgbClr val="000000"/>
                </a:solidFill>
                <a:latin typeface="Arial"/>
                <a:cs typeface="Arial"/>
              </a:rPr>
              <a:t>lower</a:t>
            </a:r>
            <a:r>
              <a:rPr lang="it-IT" sz="1200">
                <a:solidFill>
                  <a:srgbClr val="000000"/>
                </a:solidFill>
                <a:latin typeface="Arial"/>
                <a:cs typeface="Arial"/>
              </a:rPr>
              <a:t> </a:t>
            </a:r>
            <a:r>
              <a:rPr lang="it-IT" sz="1200" err="1">
                <a:solidFill>
                  <a:srgbClr val="000000"/>
                </a:solidFill>
                <a:latin typeface="Arial"/>
                <a:cs typeface="Arial"/>
              </a:rPr>
              <a:t>transaction</a:t>
            </a:r>
            <a:r>
              <a:rPr lang="it-IT" sz="1200">
                <a:solidFill>
                  <a:srgbClr val="000000"/>
                </a:solidFill>
                <a:latin typeface="Arial"/>
                <a:cs typeface="Arial"/>
              </a:rPr>
              <a:t> </a:t>
            </a:r>
            <a:r>
              <a:rPr lang="it-IT" sz="1200" err="1">
                <a:solidFill>
                  <a:srgbClr val="000000"/>
                </a:solidFill>
                <a:latin typeface="Arial"/>
                <a:cs typeface="Arial"/>
              </a:rPr>
              <a:t>fees</a:t>
            </a:r>
            <a:r>
              <a:rPr lang="it-IT" sz="1200">
                <a:solidFill>
                  <a:srgbClr val="000000"/>
                </a:solidFill>
                <a:latin typeface="Arial"/>
                <a:cs typeface="Arial"/>
              </a:rPr>
              <a:t> and </a:t>
            </a:r>
            <a:r>
              <a:rPr lang="it-IT" sz="1200" err="1">
                <a:solidFill>
                  <a:srgbClr val="000000"/>
                </a:solidFill>
                <a:latin typeface="Arial"/>
                <a:cs typeface="Arial"/>
              </a:rPr>
              <a:t>faster</a:t>
            </a:r>
            <a:r>
              <a:rPr lang="it-IT" sz="1200">
                <a:solidFill>
                  <a:srgbClr val="000000"/>
                </a:solidFill>
                <a:latin typeface="Arial"/>
                <a:cs typeface="Arial"/>
              </a:rPr>
              <a:t> </a:t>
            </a:r>
            <a:r>
              <a:rPr lang="it-IT" sz="1200" err="1">
                <a:solidFill>
                  <a:srgbClr val="000000"/>
                </a:solidFill>
                <a:latin typeface="Arial"/>
                <a:cs typeface="Arial"/>
              </a:rPr>
              <a:t>settlement</a:t>
            </a:r>
            <a:r>
              <a:rPr lang="it-IT" sz="1200">
                <a:solidFill>
                  <a:srgbClr val="000000"/>
                </a:solidFill>
                <a:latin typeface="Arial"/>
                <a:cs typeface="Arial"/>
              </a:rPr>
              <a:t>.</a:t>
            </a:r>
          </a:p>
          <a:p>
            <a:pPr marL="342900" indent="-342900">
              <a:buAutoNum type="arabicPeriod"/>
            </a:pPr>
            <a:endParaRPr lang="it-IT" sz="1200">
              <a:solidFill>
                <a:srgbClr val="000000"/>
              </a:solidFill>
            </a:endParaRPr>
          </a:p>
        </p:txBody>
      </p:sp>
      <p:sp>
        <p:nvSpPr>
          <p:cNvPr id="28" name="Oval 27">
            <a:extLst>
              <a:ext uri="{FF2B5EF4-FFF2-40B4-BE49-F238E27FC236}">
                <a16:creationId xmlns:a16="http://schemas.microsoft.com/office/drawing/2014/main" id="{6551BA72-D37D-A70A-1968-CDC68AEF4134}"/>
              </a:ext>
            </a:extLst>
          </p:cNvPr>
          <p:cNvSpPr/>
          <p:nvPr/>
        </p:nvSpPr>
        <p:spPr>
          <a:xfrm>
            <a:off x="6410350" y="1271325"/>
            <a:ext cx="704302" cy="704302"/>
          </a:xfrm>
          <a:prstGeom prst="ellipse">
            <a:avLst/>
          </a:prstGeom>
          <a:ln w="28575">
            <a:solidFill>
              <a:srgbClr val="1E61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Elemento grafico 17" descr="Cronometro 25% con riempimento a tinta unita">
            <a:extLst>
              <a:ext uri="{FF2B5EF4-FFF2-40B4-BE49-F238E27FC236}">
                <a16:creationId xmlns:a16="http://schemas.microsoft.com/office/drawing/2014/main" id="{A7AA8602-9DC6-E798-879A-38ECF6B660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1262" y="1315172"/>
            <a:ext cx="613919" cy="613919"/>
          </a:xfrm>
          <a:prstGeom prst="rect">
            <a:avLst/>
          </a:prstGeom>
        </p:spPr>
      </p:pic>
      <p:sp>
        <p:nvSpPr>
          <p:cNvPr id="29" name="Rectangle: Rounded Corners 28">
            <a:extLst>
              <a:ext uri="{FF2B5EF4-FFF2-40B4-BE49-F238E27FC236}">
                <a16:creationId xmlns:a16="http://schemas.microsoft.com/office/drawing/2014/main" id="{84D269EB-0513-3A3C-E697-9F013E742514}"/>
              </a:ext>
            </a:extLst>
          </p:cNvPr>
          <p:cNvSpPr/>
          <p:nvPr/>
        </p:nvSpPr>
        <p:spPr>
          <a:xfrm>
            <a:off x="5084201" y="4331059"/>
            <a:ext cx="3363057" cy="1308343"/>
          </a:xfrm>
          <a:prstGeom prst="roundRect">
            <a:avLst/>
          </a:prstGeom>
          <a:noFill/>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6">
            <a:extLst>
              <a:ext uri="{FF2B5EF4-FFF2-40B4-BE49-F238E27FC236}">
                <a16:creationId xmlns:a16="http://schemas.microsoft.com/office/drawing/2014/main" id="{159C386F-481A-52FA-EB8B-B9671167850C}"/>
              </a:ext>
            </a:extLst>
          </p:cNvPr>
          <p:cNvSpPr txBox="1">
            <a:spLocks/>
          </p:cNvSpPr>
          <p:nvPr/>
        </p:nvSpPr>
        <p:spPr>
          <a:xfrm>
            <a:off x="5083880" y="4402982"/>
            <a:ext cx="3363827" cy="11800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it-IT" sz="1200" b="1">
              <a:solidFill>
                <a:srgbClr val="1E617A"/>
              </a:solidFill>
            </a:endParaRPr>
          </a:p>
          <a:p>
            <a:pPr marL="0" indent="0" algn="ctr">
              <a:buNone/>
            </a:pPr>
            <a:r>
              <a:rPr lang="it-IT" sz="1200" b="1">
                <a:solidFill>
                  <a:srgbClr val="1E617A"/>
                </a:solidFill>
                <a:latin typeface="Arial"/>
                <a:cs typeface="Arial"/>
              </a:rPr>
              <a:t>Shift </a:t>
            </a:r>
            <a:r>
              <a:rPr lang="it-IT" sz="1200" b="1" err="1">
                <a:solidFill>
                  <a:srgbClr val="1E617A"/>
                </a:solidFill>
                <a:latin typeface="Arial"/>
                <a:cs typeface="Arial"/>
              </a:rPr>
              <a:t>towards</a:t>
            </a:r>
            <a:r>
              <a:rPr lang="it-IT" sz="1200" b="1">
                <a:solidFill>
                  <a:srgbClr val="1E617A"/>
                </a:solidFill>
                <a:latin typeface="Arial"/>
                <a:cs typeface="Arial"/>
              </a:rPr>
              <a:t> a </a:t>
            </a:r>
            <a:r>
              <a:rPr lang="it-IT" sz="1200" b="1" err="1">
                <a:solidFill>
                  <a:srgbClr val="1E617A"/>
                </a:solidFill>
                <a:latin typeface="Arial"/>
                <a:cs typeface="Arial"/>
              </a:rPr>
              <a:t>cashless</a:t>
            </a:r>
            <a:r>
              <a:rPr lang="it-IT" sz="1200" b="1">
                <a:solidFill>
                  <a:srgbClr val="1E617A"/>
                </a:solidFill>
                <a:latin typeface="Arial"/>
                <a:cs typeface="Arial"/>
              </a:rPr>
              <a:t> society </a:t>
            </a:r>
          </a:p>
          <a:p>
            <a:pPr marL="0" indent="0" algn="ctr">
              <a:buNone/>
            </a:pPr>
            <a:r>
              <a:rPr lang="it-IT" sz="1200" err="1">
                <a:solidFill>
                  <a:srgbClr val="000000"/>
                </a:solidFill>
                <a:latin typeface="Arial"/>
                <a:cs typeface="Arial"/>
              </a:rPr>
              <a:t>Issuing</a:t>
            </a:r>
            <a:r>
              <a:rPr lang="it-IT" sz="1200">
                <a:solidFill>
                  <a:srgbClr val="000000"/>
                </a:solidFill>
                <a:latin typeface="Arial"/>
                <a:cs typeface="Arial"/>
              </a:rPr>
              <a:t> </a:t>
            </a:r>
            <a:r>
              <a:rPr lang="it-IT" sz="1200" err="1">
                <a:solidFill>
                  <a:srgbClr val="000000"/>
                </a:solidFill>
                <a:latin typeface="Arial"/>
                <a:cs typeface="Arial"/>
              </a:rPr>
              <a:t>CBDCs</a:t>
            </a:r>
            <a:r>
              <a:rPr lang="it-IT" sz="1200">
                <a:solidFill>
                  <a:srgbClr val="000000"/>
                </a:solidFill>
                <a:latin typeface="Arial"/>
                <a:cs typeface="Arial"/>
              </a:rPr>
              <a:t> </a:t>
            </a:r>
            <a:r>
              <a:rPr lang="it-IT" sz="1200" err="1">
                <a:solidFill>
                  <a:srgbClr val="000000"/>
                </a:solidFill>
                <a:latin typeface="Arial"/>
                <a:cs typeface="Arial"/>
              </a:rPr>
              <a:t>could</a:t>
            </a:r>
            <a:r>
              <a:rPr lang="it-IT" sz="1200">
                <a:solidFill>
                  <a:srgbClr val="000000"/>
                </a:solidFill>
                <a:latin typeface="Arial"/>
                <a:cs typeface="Arial"/>
              </a:rPr>
              <a:t> </a:t>
            </a:r>
            <a:r>
              <a:rPr lang="it-IT" sz="1200" err="1">
                <a:solidFill>
                  <a:srgbClr val="000000"/>
                </a:solidFill>
                <a:latin typeface="Arial"/>
                <a:cs typeface="Arial"/>
              </a:rPr>
              <a:t>ensure</a:t>
            </a:r>
            <a:r>
              <a:rPr lang="it-IT" sz="1200">
                <a:solidFill>
                  <a:srgbClr val="000000"/>
                </a:solidFill>
                <a:latin typeface="Arial"/>
                <a:cs typeface="Arial"/>
              </a:rPr>
              <a:t> </a:t>
            </a:r>
            <a:r>
              <a:rPr lang="it-IT" sz="1200" err="1">
                <a:solidFill>
                  <a:srgbClr val="000000"/>
                </a:solidFill>
                <a:latin typeface="Arial"/>
                <a:cs typeface="Arial"/>
              </a:rPr>
              <a:t>that</a:t>
            </a:r>
            <a:r>
              <a:rPr lang="it-IT" sz="1200">
                <a:solidFill>
                  <a:srgbClr val="000000"/>
                </a:solidFill>
                <a:latin typeface="Arial"/>
                <a:cs typeface="Arial"/>
              </a:rPr>
              <a:t> </a:t>
            </a:r>
            <a:r>
              <a:rPr lang="it-IT" sz="1200" err="1">
                <a:solidFill>
                  <a:srgbClr val="000000"/>
                </a:solidFill>
                <a:latin typeface="Arial"/>
                <a:cs typeface="Arial"/>
              </a:rPr>
              <a:t>sovereign</a:t>
            </a:r>
            <a:r>
              <a:rPr lang="it-IT" sz="1200">
                <a:solidFill>
                  <a:srgbClr val="000000"/>
                </a:solidFill>
                <a:latin typeface="Arial"/>
                <a:cs typeface="Arial"/>
              </a:rPr>
              <a:t> money </a:t>
            </a:r>
            <a:r>
              <a:rPr lang="it-IT" sz="1200" err="1">
                <a:solidFill>
                  <a:srgbClr val="000000"/>
                </a:solidFill>
                <a:latin typeface="Arial"/>
                <a:cs typeface="Arial"/>
              </a:rPr>
              <a:t>continues</a:t>
            </a:r>
            <a:r>
              <a:rPr lang="it-IT" sz="1200">
                <a:solidFill>
                  <a:srgbClr val="000000"/>
                </a:solidFill>
                <a:latin typeface="Arial"/>
                <a:cs typeface="Arial"/>
              </a:rPr>
              <a:t> to play </a:t>
            </a:r>
            <a:r>
              <a:rPr lang="it-IT" sz="1200" err="1">
                <a:solidFill>
                  <a:srgbClr val="000000"/>
                </a:solidFill>
                <a:latin typeface="Arial"/>
                <a:cs typeface="Arial"/>
              </a:rPr>
              <a:t>its</a:t>
            </a:r>
            <a:r>
              <a:rPr lang="it-IT" sz="1200">
                <a:solidFill>
                  <a:srgbClr val="000000"/>
                </a:solidFill>
                <a:latin typeface="Arial"/>
                <a:cs typeface="Arial"/>
              </a:rPr>
              <a:t> </a:t>
            </a:r>
            <a:r>
              <a:rPr lang="it-IT" sz="1200" err="1">
                <a:solidFill>
                  <a:srgbClr val="000000"/>
                </a:solidFill>
                <a:latin typeface="Arial"/>
                <a:cs typeface="Arial"/>
              </a:rPr>
              <a:t>role</a:t>
            </a:r>
            <a:r>
              <a:rPr lang="it-IT" sz="1200">
                <a:solidFill>
                  <a:srgbClr val="000000"/>
                </a:solidFill>
                <a:latin typeface="Arial"/>
                <a:cs typeface="Arial"/>
              </a:rPr>
              <a:t> a </a:t>
            </a:r>
            <a:r>
              <a:rPr lang="it-IT" sz="1200" err="1">
                <a:solidFill>
                  <a:srgbClr val="000000"/>
                </a:solidFill>
                <a:latin typeface="Arial"/>
                <a:cs typeface="Arial"/>
              </a:rPr>
              <a:t>highly</a:t>
            </a:r>
            <a:r>
              <a:rPr lang="it-IT" sz="1200">
                <a:solidFill>
                  <a:srgbClr val="000000"/>
                </a:solidFill>
                <a:latin typeface="Arial"/>
                <a:cs typeface="Arial"/>
              </a:rPr>
              <a:t> </a:t>
            </a:r>
            <a:r>
              <a:rPr lang="it-IT" sz="1200" err="1">
                <a:solidFill>
                  <a:srgbClr val="000000"/>
                </a:solidFill>
                <a:latin typeface="Arial"/>
                <a:cs typeface="Arial"/>
              </a:rPr>
              <a:t>digitalized</a:t>
            </a:r>
            <a:r>
              <a:rPr lang="it-IT" sz="1200">
                <a:solidFill>
                  <a:srgbClr val="000000"/>
                </a:solidFill>
                <a:latin typeface="Arial"/>
                <a:cs typeface="Arial"/>
              </a:rPr>
              <a:t> economy. </a:t>
            </a:r>
            <a:endParaRPr lang="it-IT" sz="1200">
              <a:solidFill>
                <a:srgbClr val="000000"/>
              </a:solidFill>
            </a:endParaRPr>
          </a:p>
        </p:txBody>
      </p:sp>
      <p:sp>
        <p:nvSpPr>
          <p:cNvPr id="32" name="Oval 31">
            <a:extLst>
              <a:ext uri="{FF2B5EF4-FFF2-40B4-BE49-F238E27FC236}">
                <a16:creationId xmlns:a16="http://schemas.microsoft.com/office/drawing/2014/main" id="{7693DD38-A368-FE81-BE67-3741D5C50710}"/>
              </a:ext>
            </a:extLst>
          </p:cNvPr>
          <p:cNvSpPr/>
          <p:nvPr/>
        </p:nvSpPr>
        <p:spPr>
          <a:xfrm>
            <a:off x="6416319" y="3981100"/>
            <a:ext cx="704302" cy="704302"/>
          </a:xfrm>
          <a:prstGeom prst="ellipse">
            <a:avLst/>
          </a:prstGeom>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Elemento grafico 19" descr="Internet con riempimento a tinta unita">
            <a:extLst>
              <a:ext uri="{FF2B5EF4-FFF2-40B4-BE49-F238E27FC236}">
                <a16:creationId xmlns:a16="http://schemas.microsoft.com/office/drawing/2014/main" id="{269BF01B-4055-0203-83D7-2C81CE64D9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09010" y="4079504"/>
            <a:ext cx="506483" cy="506483"/>
          </a:xfrm>
          <a:prstGeom prst="rect">
            <a:avLst/>
          </a:prstGeom>
        </p:spPr>
      </p:pic>
      <p:sp>
        <p:nvSpPr>
          <p:cNvPr id="33" name="Content Placeholder 6">
            <a:extLst>
              <a:ext uri="{FF2B5EF4-FFF2-40B4-BE49-F238E27FC236}">
                <a16:creationId xmlns:a16="http://schemas.microsoft.com/office/drawing/2014/main" id="{F1C80054-442A-C0E5-0566-0D71CB364A5A}"/>
              </a:ext>
            </a:extLst>
          </p:cNvPr>
          <p:cNvSpPr txBox="1">
            <a:spLocks/>
          </p:cNvSpPr>
          <p:nvPr/>
        </p:nvSpPr>
        <p:spPr>
          <a:xfrm>
            <a:off x="798376" y="4182141"/>
            <a:ext cx="3328015" cy="1520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it-IT" sz="1200" b="1">
                <a:solidFill>
                  <a:srgbClr val="1E617A"/>
                </a:solidFill>
                <a:latin typeface="Arial"/>
                <a:cs typeface="Arial"/>
              </a:rPr>
              <a:t>Better money </a:t>
            </a:r>
            <a:r>
              <a:rPr lang="it-IT" sz="1200" b="1" err="1">
                <a:solidFill>
                  <a:srgbClr val="1E617A"/>
                </a:solidFill>
                <a:latin typeface="Arial"/>
                <a:cs typeface="Arial"/>
              </a:rPr>
              <a:t>traceability</a:t>
            </a:r>
            <a:r>
              <a:rPr lang="it-IT" sz="1200" b="1">
                <a:solidFill>
                  <a:srgbClr val="1E617A"/>
                </a:solidFill>
                <a:latin typeface="Arial"/>
                <a:cs typeface="Arial"/>
              </a:rPr>
              <a:t> </a:t>
            </a:r>
            <a:endParaRPr lang="en-US" sz="1200" b="1">
              <a:solidFill>
                <a:srgbClr val="1E617A"/>
              </a:solidFill>
            </a:endParaRPr>
          </a:p>
          <a:p>
            <a:pPr marL="0" indent="0" algn="ctr">
              <a:buNone/>
            </a:pPr>
            <a:r>
              <a:rPr lang="it-IT" sz="1200" err="1">
                <a:solidFill>
                  <a:srgbClr val="000000"/>
                </a:solidFill>
                <a:latin typeface="Arial"/>
                <a:cs typeface="Arial"/>
              </a:rPr>
              <a:t>When</a:t>
            </a:r>
            <a:r>
              <a:rPr lang="it-IT" sz="1200">
                <a:solidFill>
                  <a:srgbClr val="000000"/>
                </a:solidFill>
                <a:latin typeface="Arial"/>
                <a:cs typeface="Arial"/>
              </a:rPr>
              <a:t> </a:t>
            </a:r>
            <a:r>
              <a:rPr lang="it-IT" sz="1200" err="1">
                <a:solidFill>
                  <a:srgbClr val="000000"/>
                </a:solidFill>
                <a:latin typeface="Arial"/>
                <a:cs typeface="Arial"/>
              </a:rPr>
              <a:t>transactions</a:t>
            </a:r>
            <a:r>
              <a:rPr lang="it-IT" sz="1200">
                <a:solidFill>
                  <a:srgbClr val="000000"/>
                </a:solidFill>
                <a:latin typeface="Arial"/>
                <a:cs typeface="Arial"/>
              </a:rPr>
              <a:t> </a:t>
            </a:r>
            <a:r>
              <a:rPr lang="it-IT" sz="1200" err="1">
                <a:solidFill>
                  <a:srgbClr val="000000"/>
                </a:solidFill>
                <a:latin typeface="Arial"/>
                <a:cs typeface="Arial"/>
              </a:rPr>
              <a:t>move</a:t>
            </a:r>
            <a:r>
              <a:rPr lang="it-IT" sz="1200">
                <a:solidFill>
                  <a:srgbClr val="000000"/>
                </a:solidFill>
                <a:latin typeface="Arial"/>
                <a:cs typeface="Arial"/>
              </a:rPr>
              <a:t> from </a:t>
            </a:r>
            <a:r>
              <a:rPr lang="it-IT" sz="1200" err="1">
                <a:solidFill>
                  <a:srgbClr val="000000"/>
                </a:solidFill>
                <a:latin typeface="Arial"/>
                <a:cs typeface="Arial"/>
              </a:rPr>
              <a:t>highly</a:t>
            </a:r>
            <a:r>
              <a:rPr lang="it-IT" sz="1200">
                <a:solidFill>
                  <a:srgbClr val="000000"/>
                </a:solidFill>
                <a:latin typeface="Arial"/>
                <a:cs typeface="Arial"/>
              </a:rPr>
              <a:t> </a:t>
            </a:r>
            <a:r>
              <a:rPr lang="it-IT" sz="1200" err="1">
                <a:solidFill>
                  <a:srgbClr val="000000"/>
                </a:solidFill>
                <a:latin typeface="Arial"/>
                <a:cs typeface="Arial"/>
              </a:rPr>
              <a:t>regulated</a:t>
            </a:r>
            <a:r>
              <a:rPr lang="it-IT" sz="1200">
                <a:solidFill>
                  <a:srgbClr val="000000"/>
                </a:solidFill>
                <a:latin typeface="Arial"/>
                <a:cs typeface="Arial"/>
              </a:rPr>
              <a:t> </a:t>
            </a:r>
            <a:r>
              <a:rPr lang="it-IT" sz="1200" err="1">
                <a:solidFill>
                  <a:srgbClr val="000000"/>
                </a:solidFill>
                <a:latin typeface="Arial"/>
                <a:cs typeface="Arial"/>
              </a:rPr>
              <a:t>financial</a:t>
            </a:r>
            <a:r>
              <a:rPr lang="it-IT" sz="1200">
                <a:solidFill>
                  <a:srgbClr val="000000"/>
                </a:solidFill>
                <a:latin typeface="Arial"/>
                <a:cs typeface="Arial"/>
              </a:rPr>
              <a:t> systems </a:t>
            </a:r>
            <a:r>
              <a:rPr lang="it-IT" sz="1200" err="1">
                <a:solidFill>
                  <a:srgbClr val="000000"/>
                </a:solidFill>
                <a:latin typeface="Arial"/>
                <a:cs typeface="Arial"/>
              </a:rPr>
              <a:t>into</a:t>
            </a:r>
            <a:r>
              <a:rPr lang="it-IT" sz="1200">
                <a:solidFill>
                  <a:srgbClr val="000000"/>
                </a:solidFill>
                <a:latin typeface="Arial"/>
                <a:cs typeface="Arial"/>
              </a:rPr>
              <a:t> alternative </a:t>
            </a:r>
            <a:r>
              <a:rPr lang="it-IT" sz="1200" err="1">
                <a:solidFill>
                  <a:srgbClr val="000000"/>
                </a:solidFill>
                <a:latin typeface="Arial"/>
                <a:cs typeface="Arial"/>
              </a:rPr>
              <a:t>platforms</a:t>
            </a:r>
            <a:r>
              <a:rPr lang="it-IT" sz="1200">
                <a:solidFill>
                  <a:srgbClr val="000000"/>
                </a:solidFill>
                <a:latin typeface="Arial"/>
                <a:cs typeface="Arial"/>
              </a:rPr>
              <a:t>, </a:t>
            </a:r>
            <a:r>
              <a:rPr lang="it-IT" sz="1200" err="1">
                <a:solidFill>
                  <a:srgbClr val="000000"/>
                </a:solidFill>
                <a:latin typeface="Arial"/>
                <a:cs typeface="Arial"/>
              </a:rPr>
              <a:t>they</a:t>
            </a:r>
            <a:r>
              <a:rPr lang="it-IT" sz="1200">
                <a:solidFill>
                  <a:srgbClr val="000000"/>
                </a:solidFill>
                <a:latin typeface="Arial"/>
                <a:cs typeface="Arial"/>
              </a:rPr>
              <a:t> </a:t>
            </a:r>
            <a:r>
              <a:rPr lang="it-IT" sz="1200" err="1">
                <a:solidFill>
                  <a:srgbClr val="000000"/>
                </a:solidFill>
                <a:latin typeface="Arial"/>
                <a:cs typeface="Arial"/>
              </a:rPr>
              <a:t>enter</a:t>
            </a:r>
            <a:r>
              <a:rPr lang="it-IT" sz="1200">
                <a:solidFill>
                  <a:srgbClr val="000000"/>
                </a:solidFill>
                <a:latin typeface="Arial"/>
                <a:cs typeface="Arial"/>
              </a:rPr>
              <a:t> a </a:t>
            </a:r>
            <a:r>
              <a:rPr lang="it-IT" sz="1200" err="1">
                <a:solidFill>
                  <a:srgbClr val="000000"/>
                </a:solidFill>
                <a:latin typeface="Arial"/>
                <a:cs typeface="Arial"/>
              </a:rPr>
              <a:t>legal</a:t>
            </a:r>
            <a:r>
              <a:rPr lang="it-IT" sz="1200">
                <a:solidFill>
                  <a:srgbClr val="000000"/>
                </a:solidFill>
                <a:latin typeface="Arial"/>
                <a:cs typeface="Arial"/>
              </a:rPr>
              <a:t> </a:t>
            </a:r>
            <a:r>
              <a:rPr lang="it-IT" sz="1200" err="1">
                <a:solidFill>
                  <a:srgbClr val="000000"/>
                </a:solidFill>
                <a:latin typeface="Arial"/>
                <a:cs typeface="Arial"/>
              </a:rPr>
              <a:t>grey</a:t>
            </a:r>
            <a:r>
              <a:rPr lang="it-IT" sz="1200">
                <a:solidFill>
                  <a:srgbClr val="000000"/>
                </a:solidFill>
                <a:latin typeface="Arial"/>
                <a:cs typeface="Arial"/>
              </a:rPr>
              <a:t> area </a:t>
            </a:r>
            <a:r>
              <a:rPr lang="it-IT" sz="1200" err="1">
                <a:solidFill>
                  <a:srgbClr val="000000"/>
                </a:solidFill>
                <a:latin typeface="Arial"/>
                <a:cs typeface="Arial"/>
              </a:rPr>
              <a:t>where</a:t>
            </a:r>
            <a:r>
              <a:rPr lang="it-IT" sz="1200">
                <a:solidFill>
                  <a:srgbClr val="000000"/>
                </a:solidFill>
                <a:latin typeface="Arial"/>
                <a:cs typeface="Arial"/>
              </a:rPr>
              <a:t> </a:t>
            </a:r>
            <a:r>
              <a:rPr lang="it-IT" sz="1200" err="1">
                <a:solidFill>
                  <a:srgbClr val="000000"/>
                </a:solidFill>
                <a:latin typeface="Arial"/>
                <a:cs typeface="Arial"/>
              </a:rPr>
              <a:t>normal</a:t>
            </a:r>
            <a:r>
              <a:rPr lang="it-IT" sz="1200">
                <a:solidFill>
                  <a:srgbClr val="000000"/>
                </a:solidFill>
                <a:latin typeface="Arial"/>
                <a:cs typeface="Arial"/>
              </a:rPr>
              <a:t> standards of consumer </a:t>
            </a:r>
            <a:r>
              <a:rPr lang="it-IT" sz="1200" err="1">
                <a:solidFill>
                  <a:srgbClr val="000000"/>
                </a:solidFill>
                <a:latin typeface="Arial"/>
                <a:cs typeface="Arial"/>
              </a:rPr>
              <a:t>protection</a:t>
            </a:r>
            <a:r>
              <a:rPr lang="it-IT" sz="1200">
                <a:solidFill>
                  <a:srgbClr val="000000"/>
                </a:solidFill>
                <a:latin typeface="Arial"/>
                <a:cs typeface="Arial"/>
              </a:rPr>
              <a:t> do </a:t>
            </a:r>
            <a:r>
              <a:rPr lang="it-IT" sz="1200" err="1">
                <a:solidFill>
                  <a:srgbClr val="000000"/>
                </a:solidFill>
                <a:latin typeface="Arial"/>
                <a:cs typeface="Arial"/>
              </a:rPr>
              <a:t>not</a:t>
            </a:r>
            <a:r>
              <a:rPr lang="it-IT" sz="1200">
                <a:solidFill>
                  <a:srgbClr val="000000"/>
                </a:solidFill>
                <a:latin typeface="Arial"/>
                <a:cs typeface="Arial"/>
              </a:rPr>
              <a:t> </a:t>
            </a:r>
            <a:r>
              <a:rPr lang="it-IT" sz="1200" err="1">
                <a:solidFill>
                  <a:srgbClr val="000000"/>
                </a:solidFill>
                <a:latin typeface="Arial"/>
                <a:cs typeface="Arial"/>
              </a:rPr>
              <a:t>apply</a:t>
            </a:r>
            <a:r>
              <a:rPr lang="it-IT" sz="1200">
                <a:solidFill>
                  <a:srgbClr val="000000"/>
                </a:solidFill>
                <a:latin typeface="Arial"/>
                <a:cs typeface="Arial"/>
              </a:rPr>
              <a:t>. With the </a:t>
            </a:r>
            <a:r>
              <a:rPr lang="it-IT" sz="1200" err="1">
                <a:solidFill>
                  <a:srgbClr val="000000"/>
                </a:solidFill>
                <a:latin typeface="Arial"/>
                <a:cs typeface="Arial"/>
              </a:rPr>
              <a:t>introduction</a:t>
            </a:r>
            <a:r>
              <a:rPr lang="it-IT" sz="1200">
                <a:solidFill>
                  <a:srgbClr val="000000"/>
                </a:solidFill>
                <a:latin typeface="Arial"/>
                <a:cs typeface="Arial"/>
              </a:rPr>
              <a:t> of </a:t>
            </a:r>
            <a:r>
              <a:rPr lang="it-IT" sz="1200" err="1">
                <a:solidFill>
                  <a:srgbClr val="000000"/>
                </a:solidFill>
                <a:latin typeface="Arial"/>
                <a:cs typeface="Arial"/>
              </a:rPr>
              <a:t>CBDCs</a:t>
            </a:r>
            <a:r>
              <a:rPr lang="it-IT" sz="1200">
                <a:solidFill>
                  <a:srgbClr val="000000"/>
                </a:solidFill>
                <a:latin typeface="Arial"/>
                <a:cs typeface="Arial"/>
              </a:rPr>
              <a:t>, </a:t>
            </a:r>
            <a:r>
              <a:rPr lang="it-IT" sz="1200" err="1">
                <a:solidFill>
                  <a:srgbClr val="000000"/>
                </a:solidFill>
                <a:latin typeface="Arial"/>
                <a:cs typeface="Arial"/>
              </a:rPr>
              <a:t>central</a:t>
            </a:r>
            <a:r>
              <a:rPr lang="it-IT" sz="1200">
                <a:solidFill>
                  <a:srgbClr val="000000"/>
                </a:solidFill>
                <a:latin typeface="Arial"/>
                <a:cs typeface="Arial"/>
              </a:rPr>
              <a:t> banks </a:t>
            </a:r>
            <a:r>
              <a:rPr lang="it-IT" sz="1200" err="1">
                <a:solidFill>
                  <a:srgbClr val="000000"/>
                </a:solidFill>
                <a:latin typeface="Arial"/>
                <a:cs typeface="Arial"/>
              </a:rPr>
              <a:t>could</a:t>
            </a:r>
            <a:r>
              <a:rPr lang="it-IT" sz="1200">
                <a:solidFill>
                  <a:srgbClr val="000000"/>
                </a:solidFill>
                <a:latin typeface="Arial"/>
                <a:cs typeface="Arial"/>
              </a:rPr>
              <a:t> </a:t>
            </a:r>
            <a:r>
              <a:rPr lang="it-IT" sz="1200" err="1">
                <a:solidFill>
                  <a:srgbClr val="000000"/>
                </a:solidFill>
                <a:latin typeface="Arial"/>
                <a:cs typeface="Arial"/>
              </a:rPr>
              <a:t>prevent</a:t>
            </a:r>
            <a:r>
              <a:rPr lang="it-IT" sz="1200">
                <a:solidFill>
                  <a:srgbClr val="000000"/>
                </a:solidFill>
                <a:latin typeface="Arial"/>
                <a:cs typeface="Arial"/>
              </a:rPr>
              <a:t> </a:t>
            </a:r>
            <a:r>
              <a:rPr lang="it-IT" sz="1200" err="1">
                <a:solidFill>
                  <a:srgbClr val="000000"/>
                </a:solidFill>
                <a:latin typeface="Arial"/>
                <a:cs typeface="Arial"/>
              </a:rPr>
              <a:t>that</a:t>
            </a:r>
            <a:r>
              <a:rPr lang="it-IT" sz="1200">
                <a:solidFill>
                  <a:srgbClr val="000000"/>
                </a:solidFill>
                <a:latin typeface="Arial"/>
                <a:cs typeface="Arial"/>
              </a:rPr>
              <a:t>.</a:t>
            </a:r>
            <a:endParaRPr lang="it-IT">
              <a:solidFill>
                <a:srgbClr val="000000"/>
              </a:solidFill>
              <a:latin typeface="Arial"/>
              <a:cs typeface="Arial"/>
            </a:endParaRPr>
          </a:p>
          <a:p>
            <a:pPr marL="342900" indent="-342900">
              <a:buFont typeface="Arial" panose="020B0604020202020204" pitchFamily="34" charset="0"/>
              <a:buAutoNum type="arabicPeriod"/>
            </a:pPr>
            <a:endParaRPr lang="it-IT" sz="1400">
              <a:latin typeface="Arial"/>
              <a:cs typeface="Arial"/>
            </a:endParaRPr>
          </a:p>
        </p:txBody>
      </p:sp>
      <p:sp>
        <p:nvSpPr>
          <p:cNvPr id="34" name="Rectangle: Rounded Corners 33">
            <a:extLst>
              <a:ext uri="{FF2B5EF4-FFF2-40B4-BE49-F238E27FC236}">
                <a16:creationId xmlns:a16="http://schemas.microsoft.com/office/drawing/2014/main" id="{BA3B5782-8157-4DC9-E9C2-CE62EA4327F0}"/>
              </a:ext>
            </a:extLst>
          </p:cNvPr>
          <p:cNvSpPr/>
          <p:nvPr/>
        </p:nvSpPr>
        <p:spPr>
          <a:xfrm>
            <a:off x="762885" y="3865501"/>
            <a:ext cx="3363057" cy="1773898"/>
          </a:xfrm>
          <a:prstGeom prst="roundRect">
            <a:avLst/>
          </a:prstGeom>
          <a:noFill/>
          <a:ln w="28575">
            <a:solidFill>
              <a:srgbClr val="1E61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200CE9C-9A16-DA85-9E38-1A819E6716FB}"/>
              </a:ext>
            </a:extLst>
          </p:cNvPr>
          <p:cNvSpPr/>
          <p:nvPr/>
        </p:nvSpPr>
        <p:spPr>
          <a:xfrm>
            <a:off x="2089034" y="3426014"/>
            <a:ext cx="704302" cy="704302"/>
          </a:xfrm>
          <a:prstGeom prst="ellipse">
            <a:avLst/>
          </a:prstGeom>
          <a:ln w="28575">
            <a:solidFill>
              <a:srgbClr val="1E61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Elemento grafico 13" descr="Impronte di scarpa con riempimento a tinta unita">
            <a:extLst>
              <a:ext uri="{FF2B5EF4-FFF2-40B4-BE49-F238E27FC236}">
                <a16:creationId xmlns:a16="http://schemas.microsoft.com/office/drawing/2014/main" id="{13AA4B8D-F57E-4651-F85F-DD6E0FC10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20210" y="3551859"/>
            <a:ext cx="440828" cy="452765"/>
          </a:xfrm>
          <a:prstGeom prst="rect">
            <a:avLst/>
          </a:prstGeom>
        </p:spPr>
      </p:pic>
    </p:spTree>
    <p:extLst>
      <p:ext uri="{BB962C8B-B14F-4D97-AF65-F5344CB8AC3E}">
        <p14:creationId xmlns:p14="http://schemas.microsoft.com/office/powerpoint/2010/main" val="1302291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F898C1-2151-777E-7AE3-BF448CAE472D}"/>
              </a:ext>
            </a:extLst>
          </p:cNvPr>
          <p:cNvSpPr>
            <a:spLocks noGrp="1"/>
          </p:cNvSpPr>
          <p:nvPr>
            <p:ph type="title"/>
          </p:nvPr>
        </p:nvSpPr>
        <p:spPr/>
        <p:txBody>
          <a:bodyPr/>
          <a:lstStyle/>
          <a:p>
            <a:r>
              <a:rPr lang="it-IT" err="1">
                <a:latin typeface="Arial"/>
                <a:cs typeface="Arial"/>
              </a:rPr>
              <a:t>Potential</a:t>
            </a:r>
            <a:r>
              <a:rPr lang="it-IT">
                <a:latin typeface="Arial"/>
                <a:cs typeface="Arial"/>
              </a:rPr>
              <a:t> </a:t>
            </a:r>
            <a:r>
              <a:rPr lang="it-IT" err="1">
                <a:latin typeface="Arial"/>
                <a:cs typeface="Arial"/>
              </a:rPr>
              <a:t>threats</a:t>
            </a:r>
            <a:r>
              <a:rPr lang="it-IT">
                <a:latin typeface="Arial"/>
                <a:cs typeface="Arial"/>
              </a:rPr>
              <a:t> </a:t>
            </a:r>
            <a:endParaRPr lang="en-US"/>
          </a:p>
        </p:txBody>
      </p:sp>
      <p:sp>
        <p:nvSpPr>
          <p:cNvPr id="5" name="Segnaposto data 4">
            <a:extLst>
              <a:ext uri="{FF2B5EF4-FFF2-40B4-BE49-F238E27FC236}">
                <a16:creationId xmlns:a16="http://schemas.microsoft.com/office/drawing/2014/main" id="{41C4D5B2-3D9C-5119-4101-239FA61E7BD4}"/>
              </a:ext>
            </a:extLst>
          </p:cNvPr>
          <p:cNvSpPr>
            <a:spLocks noGrp="1"/>
          </p:cNvSpPr>
          <p:nvPr>
            <p:ph type="dt" sz="half" idx="10"/>
          </p:nvPr>
        </p:nvSpPr>
        <p:spPr/>
        <p:txBody>
          <a:bodyPr/>
          <a:lstStyle/>
          <a:p>
            <a:fld id="{EC9A680E-58DB-449A-8C5B-BA2A51ED3524}" type="datetime4">
              <a:rPr lang="en-US" smtClean="0"/>
              <a:t>January 11, 2023</a:t>
            </a:fld>
            <a:endParaRPr lang="en-US"/>
          </a:p>
        </p:txBody>
      </p:sp>
      <p:sp>
        <p:nvSpPr>
          <p:cNvPr id="6" name="Segnaposto numero diapositiva 5">
            <a:extLst>
              <a:ext uri="{FF2B5EF4-FFF2-40B4-BE49-F238E27FC236}">
                <a16:creationId xmlns:a16="http://schemas.microsoft.com/office/drawing/2014/main" id="{457211ED-4395-1672-7FCA-4BAFCA6CEE20}"/>
              </a:ext>
            </a:extLst>
          </p:cNvPr>
          <p:cNvSpPr>
            <a:spLocks noGrp="1"/>
          </p:cNvSpPr>
          <p:nvPr>
            <p:ph type="sldNum" sz="quarter" idx="12"/>
          </p:nvPr>
        </p:nvSpPr>
        <p:spPr/>
        <p:txBody>
          <a:bodyPr/>
          <a:lstStyle/>
          <a:p>
            <a:fld id="{330EA680-D336-4FF7-8B7A-9848BB0A1C32}" type="slidenum">
              <a:rPr lang="en-US" smtClean="0"/>
              <a:t>6</a:t>
            </a:fld>
            <a:endParaRPr lang="en-US"/>
          </a:p>
        </p:txBody>
      </p:sp>
      <p:sp>
        <p:nvSpPr>
          <p:cNvPr id="7" name="Segnaposto testo 6">
            <a:extLst>
              <a:ext uri="{FF2B5EF4-FFF2-40B4-BE49-F238E27FC236}">
                <a16:creationId xmlns:a16="http://schemas.microsoft.com/office/drawing/2014/main" id="{6793B627-1C36-92B2-4294-D8A466E760F2}"/>
              </a:ext>
            </a:extLst>
          </p:cNvPr>
          <p:cNvSpPr>
            <a:spLocks noGrp="1"/>
          </p:cNvSpPr>
          <p:nvPr>
            <p:ph type="body" sz="quarter" idx="13"/>
          </p:nvPr>
        </p:nvSpPr>
        <p:spPr/>
        <p:txBody>
          <a:bodyPr/>
          <a:lstStyle/>
          <a:p>
            <a:r>
              <a:rPr lang="it-IT">
                <a:latin typeface="Arial"/>
                <a:cs typeface="Arial"/>
              </a:rPr>
              <a:t>Sources: ECB, Fabio Panetta: </a:t>
            </a:r>
            <a:r>
              <a:rPr lang="it-IT" i="1">
                <a:latin typeface="Arial"/>
                <a:cs typeface="Arial"/>
              </a:rPr>
              <a:t>More </a:t>
            </a:r>
            <a:r>
              <a:rPr lang="it-IT" i="1" err="1">
                <a:latin typeface="Arial"/>
                <a:cs typeface="Arial"/>
              </a:rPr>
              <a:t>than</a:t>
            </a:r>
            <a:r>
              <a:rPr lang="it-IT" i="1">
                <a:latin typeface="Arial"/>
                <a:cs typeface="Arial"/>
              </a:rPr>
              <a:t> an </a:t>
            </a:r>
            <a:r>
              <a:rPr lang="it-IT" i="1" err="1">
                <a:latin typeface="Arial"/>
                <a:cs typeface="Arial"/>
              </a:rPr>
              <a:t>intellectual</a:t>
            </a:r>
            <a:r>
              <a:rPr lang="it-IT" i="1">
                <a:latin typeface="Arial"/>
                <a:cs typeface="Arial"/>
              </a:rPr>
              <a:t> game: </a:t>
            </a:r>
            <a:r>
              <a:rPr lang="it-IT" i="1" err="1">
                <a:latin typeface="Arial"/>
                <a:cs typeface="Arial"/>
              </a:rPr>
              <a:t>exploring</a:t>
            </a:r>
            <a:r>
              <a:rPr lang="it-IT" i="1">
                <a:latin typeface="Arial"/>
                <a:cs typeface="Arial"/>
              </a:rPr>
              <a:t> the </a:t>
            </a:r>
            <a:r>
              <a:rPr lang="it-IT" i="1" err="1">
                <a:latin typeface="Arial"/>
                <a:cs typeface="Arial"/>
              </a:rPr>
              <a:t>monetary</a:t>
            </a:r>
            <a:r>
              <a:rPr lang="it-IT" i="1">
                <a:latin typeface="Arial"/>
                <a:cs typeface="Arial"/>
              </a:rPr>
              <a:t> policy and </a:t>
            </a:r>
            <a:r>
              <a:rPr lang="it-IT" i="1" err="1">
                <a:latin typeface="Arial"/>
                <a:cs typeface="Arial"/>
              </a:rPr>
              <a:t>financial</a:t>
            </a:r>
            <a:r>
              <a:rPr lang="it-IT" i="1">
                <a:latin typeface="Arial"/>
                <a:cs typeface="Arial"/>
              </a:rPr>
              <a:t> </a:t>
            </a:r>
            <a:r>
              <a:rPr lang="it-IT" i="1" err="1">
                <a:latin typeface="Arial"/>
                <a:cs typeface="Arial"/>
              </a:rPr>
              <a:t>stability</a:t>
            </a:r>
            <a:r>
              <a:rPr lang="it-IT" i="1">
                <a:latin typeface="Arial"/>
                <a:cs typeface="Arial"/>
              </a:rPr>
              <a:t> </a:t>
            </a:r>
            <a:r>
              <a:rPr lang="it-IT" i="1" err="1">
                <a:latin typeface="Arial"/>
                <a:cs typeface="Arial"/>
              </a:rPr>
              <a:t>implications</a:t>
            </a:r>
            <a:r>
              <a:rPr lang="it-IT" i="1">
                <a:latin typeface="Arial"/>
                <a:cs typeface="Arial"/>
              </a:rPr>
              <a:t> of </a:t>
            </a:r>
            <a:r>
              <a:rPr lang="it-IT" i="1" err="1">
                <a:latin typeface="Arial"/>
                <a:cs typeface="Arial"/>
              </a:rPr>
              <a:t>central</a:t>
            </a:r>
            <a:r>
              <a:rPr lang="it-IT" i="1">
                <a:latin typeface="Arial"/>
                <a:cs typeface="Arial"/>
              </a:rPr>
              <a:t> bank digital </a:t>
            </a:r>
            <a:r>
              <a:rPr lang="it-IT" i="1" err="1">
                <a:latin typeface="Arial"/>
                <a:cs typeface="Arial"/>
              </a:rPr>
              <a:t>currencies</a:t>
            </a:r>
            <a:endParaRPr lang="it-IT" i="1"/>
          </a:p>
          <a:p>
            <a:endParaRPr lang="en-US"/>
          </a:p>
        </p:txBody>
      </p:sp>
      <p:sp>
        <p:nvSpPr>
          <p:cNvPr id="10" name="Rectangle: Rounded Corners 9">
            <a:extLst>
              <a:ext uri="{FF2B5EF4-FFF2-40B4-BE49-F238E27FC236}">
                <a16:creationId xmlns:a16="http://schemas.microsoft.com/office/drawing/2014/main" id="{0D831FD3-C017-661C-6DBA-D0DB2D2540F1}"/>
              </a:ext>
            </a:extLst>
          </p:cNvPr>
          <p:cNvSpPr/>
          <p:nvPr/>
        </p:nvSpPr>
        <p:spPr>
          <a:xfrm>
            <a:off x="858384" y="1663065"/>
            <a:ext cx="3363057" cy="1511277"/>
          </a:xfrm>
          <a:prstGeom prst="roundRect">
            <a:avLst/>
          </a:prstGeom>
          <a:noFill/>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5BC164-A126-290D-BED5-5E82D0E4ECCC}"/>
              </a:ext>
            </a:extLst>
          </p:cNvPr>
          <p:cNvSpPr/>
          <p:nvPr/>
        </p:nvSpPr>
        <p:spPr>
          <a:xfrm>
            <a:off x="2190502" y="1313106"/>
            <a:ext cx="704302" cy="704302"/>
          </a:xfrm>
          <a:prstGeom prst="ellipse">
            <a:avLst/>
          </a:prstGeom>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6">
            <a:extLst>
              <a:ext uri="{FF2B5EF4-FFF2-40B4-BE49-F238E27FC236}">
                <a16:creationId xmlns:a16="http://schemas.microsoft.com/office/drawing/2014/main" id="{46765B2C-96CA-EF1B-0BBF-5AE940F474DE}"/>
              </a:ext>
            </a:extLst>
          </p:cNvPr>
          <p:cNvSpPr txBox="1">
            <a:spLocks/>
          </p:cNvSpPr>
          <p:nvPr/>
        </p:nvSpPr>
        <p:spPr>
          <a:xfrm>
            <a:off x="941624" y="2075202"/>
            <a:ext cx="3202673" cy="12039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200" b="1" err="1">
                <a:latin typeface="Arial"/>
                <a:cs typeface="Arial"/>
              </a:rPr>
              <a:t>Excessive</a:t>
            </a:r>
            <a:r>
              <a:rPr lang="it-IT" sz="1200" b="1">
                <a:latin typeface="Arial"/>
                <a:cs typeface="Arial"/>
              </a:rPr>
              <a:t> government control </a:t>
            </a:r>
          </a:p>
          <a:p>
            <a:pPr marL="0" indent="0" algn="ctr">
              <a:buNone/>
            </a:pPr>
            <a:r>
              <a:rPr lang="it-IT" sz="1200">
                <a:solidFill>
                  <a:schemeClr val="tx1"/>
                </a:solidFill>
                <a:latin typeface="Arial"/>
                <a:cs typeface="Arial"/>
              </a:rPr>
              <a:t>With a banking system </a:t>
            </a:r>
            <a:r>
              <a:rPr lang="it-IT" sz="1200" err="1">
                <a:solidFill>
                  <a:schemeClr val="tx1"/>
                </a:solidFill>
                <a:latin typeface="Arial"/>
                <a:cs typeface="Arial"/>
              </a:rPr>
              <a:t>based</a:t>
            </a:r>
            <a:r>
              <a:rPr lang="it-IT" sz="1200">
                <a:solidFill>
                  <a:schemeClr val="tx1"/>
                </a:solidFill>
                <a:latin typeface="Arial"/>
                <a:cs typeface="Arial"/>
              </a:rPr>
              <a:t> on </a:t>
            </a:r>
            <a:r>
              <a:rPr lang="it-IT" sz="1200" err="1">
                <a:solidFill>
                  <a:schemeClr val="tx1"/>
                </a:solidFill>
                <a:latin typeface="Arial"/>
                <a:cs typeface="Arial"/>
              </a:rPr>
              <a:t>CBDCs</a:t>
            </a:r>
            <a:r>
              <a:rPr lang="it-IT" sz="1200">
                <a:solidFill>
                  <a:schemeClr val="tx1"/>
                </a:solidFill>
                <a:latin typeface="Arial"/>
                <a:cs typeface="Arial"/>
              </a:rPr>
              <a:t> </a:t>
            </a:r>
            <a:r>
              <a:rPr lang="it-IT" sz="1200" err="1">
                <a:solidFill>
                  <a:schemeClr val="tx1"/>
                </a:solidFill>
                <a:latin typeface="Arial"/>
                <a:cs typeface="Arial"/>
              </a:rPr>
              <a:t>central</a:t>
            </a:r>
            <a:r>
              <a:rPr lang="it-IT" sz="1200">
                <a:solidFill>
                  <a:schemeClr val="tx1"/>
                </a:solidFill>
                <a:latin typeface="Arial"/>
                <a:cs typeface="Arial"/>
              </a:rPr>
              <a:t> governments </a:t>
            </a:r>
            <a:r>
              <a:rPr lang="it-IT" sz="1200" err="1">
                <a:solidFill>
                  <a:schemeClr val="tx1"/>
                </a:solidFill>
                <a:latin typeface="Arial"/>
                <a:cs typeface="Arial"/>
              </a:rPr>
              <a:t>could</a:t>
            </a:r>
            <a:r>
              <a:rPr lang="it-IT" sz="1200">
                <a:solidFill>
                  <a:schemeClr val="tx1"/>
                </a:solidFill>
                <a:latin typeface="Arial"/>
                <a:cs typeface="Arial"/>
              </a:rPr>
              <a:t> be </a:t>
            </a:r>
            <a:r>
              <a:rPr lang="it-IT" sz="1200" err="1">
                <a:solidFill>
                  <a:schemeClr val="tx1"/>
                </a:solidFill>
                <a:latin typeface="Arial"/>
                <a:cs typeface="Arial"/>
              </a:rPr>
              <a:t>able</a:t>
            </a:r>
            <a:r>
              <a:rPr lang="it-IT" sz="1200">
                <a:solidFill>
                  <a:schemeClr val="tx1"/>
                </a:solidFill>
                <a:latin typeface="Arial"/>
                <a:cs typeface="Arial"/>
              </a:rPr>
              <a:t> to control or </a:t>
            </a:r>
            <a:r>
              <a:rPr lang="it-IT" sz="1200" err="1">
                <a:solidFill>
                  <a:schemeClr val="tx1"/>
                </a:solidFill>
                <a:latin typeface="Arial"/>
                <a:cs typeface="Arial"/>
              </a:rPr>
              <a:t>block</a:t>
            </a:r>
            <a:r>
              <a:rPr lang="it-IT" sz="1200">
                <a:solidFill>
                  <a:schemeClr val="tx1"/>
                </a:solidFill>
                <a:latin typeface="Arial"/>
                <a:cs typeface="Arial"/>
              </a:rPr>
              <a:t> </a:t>
            </a:r>
            <a:r>
              <a:rPr lang="it-IT" sz="1200" err="1">
                <a:solidFill>
                  <a:schemeClr val="tx1"/>
                </a:solidFill>
                <a:latin typeface="Arial"/>
                <a:cs typeface="Arial"/>
              </a:rPr>
              <a:t>any</a:t>
            </a:r>
            <a:r>
              <a:rPr lang="it-IT" sz="1200">
                <a:solidFill>
                  <a:schemeClr val="tx1"/>
                </a:solidFill>
                <a:latin typeface="Arial"/>
                <a:cs typeface="Arial"/>
              </a:rPr>
              <a:t> </a:t>
            </a:r>
            <a:r>
              <a:rPr lang="it-IT" sz="1200" err="1">
                <a:solidFill>
                  <a:schemeClr val="tx1"/>
                </a:solidFill>
                <a:latin typeface="Arial"/>
                <a:cs typeface="Arial"/>
              </a:rPr>
              <a:t>kind</a:t>
            </a:r>
            <a:r>
              <a:rPr lang="it-IT" sz="1200">
                <a:solidFill>
                  <a:schemeClr val="tx1"/>
                </a:solidFill>
                <a:latin typeface="Arial"/>
                <a:cs typeface="Arial"/>
              </a:rPr>
              <a:t> of </a:t>
            </a:r>
            <a:r>
              <a:rPr lang="it-IT" sz="1200" err="1">
                <a:solidFill>
                  <a:schemeClr val="tx1"/>
                </a:solidFill>
                <a:latin typeface="Arial"/>
                <a:cs typeface="Arial"/>
              </a:rPr>
              <a:t>transaction</a:t>
            </a:r>
            <a:r>
              <a:rPr lang="it-IT" sz="1200">
                <a:solidFill>
                  <a:schemeClr val="tx1"/>
                </a:solidFill>
                <a:latin typeface="Arial"/>
                <a:cs typeface="Arial"/>
              </a:rPr>
              <a:t> and </a:t>
            </a:r>
            <a:r>
              <a:rPr lang="it-IT" sz="1200" err="1">
                <a:solidFill>
                  <a:schemeClr val="tx1"/>
                </a:solidFill>
                <a:latin typeface="Arial"/>
                <a:cs typeface="Arial"/>
              </a:rPr>
              <a:t>freeze</a:t>
            </a:r>
            <a:r>
              <a:rPr lang="it-IT" sz="1200">
                <a:solidFill>
                  <a:schemeClr val="tx1"/>
                </a:solidFill>
                <a:latin typeface="Arial"/>
                <a:cs typeface="Arial"/>
              </a:rPr>
              <a:t> </a:t>
            </a:r>
            <a:r>
              <a:rPr lang="it-IT" sz="1200" err="1">
                <a:solidFill>
                  <a:schemeClr val="tx1"/>
                </a:solidFill>
                <a:latin typeface="Arial"/>
                <a:cs typeface="Arial"/>
              </a:rPr>
              <a:t>individual</a:t>
            </a:r>
            <a:r>
              <a:rPr lang="it-IT" sz="1200">
                <a:solidFill>
                  <a:schemeClr val="tx1"/>
                </a:solidFill>
                <a:latin typeface="Arial"/>
                <a:cs typeface="Arial"/>
              </a:rPr>
              <a:t> accounts.</a:t>
            </a:r>
            <a:endParaRPr lang="it-IT" sz="1200">
              <a:solidFill>
                <a:schemeClr val="tx1"/>
              </a:solidFill>
            </a:endParaRPr>
          </a:p>
        </p:txBody>
      </p:sp>
      <p:pic>
        <p:nvPicPr>
          <p:cNvPr id="15" name="Elemento grafico 14" descr="Telecamera di sicurezza con riempimento a tinta unita">
            <a:extLst>
              <a:ext uri="{FF2B5EF4-FFF2-40B4-BE49-F238E27FC236}">
                <a16:creationId xmlns:a16="http://schemas.microsoft.com/office/drawing/2014/main" id="{17A3E1E0-69F2-65DC-18E6-97BCFB7058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5345" y="1446950"/>
            <a:ext cx="433826" cy="433826"/>
          </a:xfrm>
          <a:prstGeom prst="rect">
            <a:avLst/>
          </a:prstGeom>
        </p:spPr>
      </p:pic>
      <p:sp>
        <p:nvSpPr>
          <p:cNvPr id="23" name="Rectangle: Rounded Corners 22">
            <a:extLst>
              <a:ext uri="{FF2B5EF4-FFF2-40B4-BE49-F238E27FC236}">
                <a16:creationId xmlns:a16="http://schemas.microsoft.com/office/drawing/2014/main" id="{AB3CB875-A48E-5249-9833-EF3319AC6A7B}"/>
              </a:ext>
            </a:extLst>
          </p:cNvPr>
          <p:cNvSpPr/>
          <p:nvPr/>
        </p:nvSpPr>
        <p:spPr>
          <a:xfrm>
            <a:off x="5084202" y="2349461"/>
            <a:ext cx="3345151" cy="2442388"/>
          </a:xfrm>
          <a:prstGeom prst="roundRect">
            <a:avLst/>
          </a:prstGeom>
          <a:noFill/>
          <a:ln w="28575">
            <a:solidFill>
              <a:srgbClr val="1E61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a:latin typeface="Arial"/>
              <a:cs typeface="Calibri"/>
            </a:endParaRPr>
          </a:p>
        </p:txBody>
      </p:sp>
      <p:sp>
        <p:nvSpPr>
          <p:cNvPr id="25" name="Content Placeholder 6">
            <a:extLst>
              <a:ext uri="{FF2B5EF4-FFF2-40B4-BE49-F238E27FC236}">
                <a16:creationId xmlns:a16="http://schemas.microsoft.com/office/drawing/2014/main" id="{AD796D5F-3415-73C2-0293-320C8B65F145}"/>
              </a:ext>
            </a:extLst>
          </p:cNvPr>
          <p:cNvSpPr txBox="1">
            <a:spLocks/>
          </p:cNvSpPr>
          <p:nvPr/>
        </p:nvSpPr>
        <p:spPr>
          <a:xfrm>
            <a:off x="5167442" y="2075202"/>
            <a:ext cx="3202673" cy="17052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it-IT" sz="1200" b="1">
              <a:solidFill>
                <a:srgbClr val="1E617A"/>
              </a:solidFill>
              <a:latin typeface="Arial"/>
              <a:cs typeface="Arial"/>
            </a:endParaRPr>
          </a:p>
          <a:p>
            <a:pPr marL="342900" indent="-342900">
              <a:buAutoNum type="arabicPeriod"/>
            </a:pPr>
            <a:endParaRPr lang="it-IT" sz="1200">
              <a:solidFill>
                <a:srgbClr val="000000"/>
              </a:solidFill>
            </a:endParaRPr>
          </a:p>
        </p:txBody>
      </p:sp>
      <p:sp>
        <p:nvSpPr>
          <p:cNvPr id="27" name="Oval 26">
            <a:extLst>
              <a:ext uri="{FF2B5EF4-FFF2-40B4-BE49-F238E27FC236}">
                <a16:creationId xmlns:a16="http://schemas.microsoft.com/office/drawing/2014/main" id="{5571F20E-D4F2-8DC1-9664-027D5D2498A8}"/>
              </a:ext>
            </a:extLst>
          </p:cNvPr>
          <p:cNvSpPr/>
          <p:nvPr/>
        </p:nvSpPr>
        <p:spPr>
          <a:xfrm>
            <a:off x="6380507" y="1999503"/>
            <a:ext cx="704302" cy="704302"/>
          </a:xfrm>
          <a:prstGeom prst="ellipse">
            <a:avLst/>
          </a:prstGeom>
          <a:ln w="28575">
            <a:solidFill>
              <a:srgbClr val="1E61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6">
            <a:extLst>
              <a:ext uri="{FF2B5EF4-FFF2-40B4-BE49-F238E27FC236}">
                <a16:creationId xmlns:a16="http://schemas.microsoft.com/office/drawing/2014/main" id="{ADD32302-B8F1-6906-9577-F3EE3E034244}"/>
              </a:ext>
            </a:extLst>
          </p:cNvPr>
          <p:cNvSpPr txBox="1">
            <a:spLocks/>
          </p:cNvSpPr>
          <p:nvPr/>
        </p:nvSpPr>
        <p:spPr>
          <a:xfrm>
            <a:off x="5167441" y="2851129"/>
            <a:ext cx="3202673" cy="12039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it-IT" sz="1300" b="1"/>
          </a:p>
        </p:txBody>
      </p:sp>
      <p:sp>
        <p:nvSpPr>
          <p:cNvPr id="31" name="Content Placeholder 6">
            <a:extLst>
              <a:ext uri="{FF2B5EF4-FFF2-40B4-BE49-F238E27FC236}">
                <a16:creationId xmlns:a16="http://schemas.microsoft.com/office/drawing/2014/main" id="{F0AD69B6-1201-F6B4-C8AC-E8B09284D621}"/>
              </a:ext>
            </a:extLst>
          </p:cNvPr>
          <p:cNvSpPr txBox="1">
            <a:spLocks/>
          </p:cNvSpPr>
          <p:nvPr/>
        </p:nvSpPr>
        <p:spPr>
          <a:xfrm>
            <a:off x="5048067" y="2809349"/>
            <a:ext cx="3369795" cy="22424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it-IT" sz="1200" b="1">
                <a:solidFill>
                  <a:srgbClr val="1E617A"/>
                </a:solidFill>
                <a:latin typeface="Arial"/>
                <a:cs typeface="Arial"/>
              </a:rPr>
              <a:t>Hacking risk </a:t>
            </a:r>
            <a:endParaRPr lang="en-US" sz="1200" b="1">
              <a:solidFill>
                <a:srgbClr val="1E617A"/>
              </a:solidFill>
            </a:endParaRPr>
          </a:p>
          <a:p>
            <a:pPr algn="ctr">
              <a:buNone/>
            </a:pPr>
            <a:r>
              <a:rPr lang="it-IT" sz="1200" err="1">
                <a:solidFill>
                  <a:schemeClr val="tx1"/>
                </a:solidFill>
                <a:latin typeface="Arial"/>
                <a:cs typeface="Arial"/>
              </a:rPr>
              <a:t>Similar</a:t>
            </a:r>
            <a:r>
              <a:rPr lang="it-IT" sz="1200">
                <a:solidFill>
                  <a:schemeClr val="tx1"/>
                </a:solidFill>
                <a:latin typeface="Arial"/>
                <a:cs typeface="Arial"/>
              </a:rPr>
              <a:t> to </a:t>
            </a:r>
            <a:r>
              <a:rPr lang="it-IT" sz="1200" err="1">
                <a:solidFill>
                  <a:schemeClr val="tx1"/>
                </a:solidFill>
                <a:latin typeface="Arial"/>
                <a:cs typeface="Arial"/>
              </a:rPr>
              <a:t>centralized</a:t>
            </a:r>
            <a:r>
              <a:rPr lang="it-IT" sz="1200">
                <a:solidFill>
                  <a:schemeClr val="tx1"/>
                </a:solidFill>
                <a:latin typeface="Arial"/>
                <a:cs typeface="Arial"/>
              </a:rPr>
              <a:t> blockchains </a:t>
            </a:r>
            <a:r>
              <a:rPr lang="it-IT" sz="1200" err="1">
                <a:solidFill>
                  <a:schemeClr val="tx1"/>
                </a:solidFill>
                <a:latin typeface="Arial"/>
                <a:cs typeface="Arial"/>
              </a:rPr>
              <a:t>all</a:t>
            </a:r>
            <a:r>
              <a:rPr lang="it-IT" sz="1200">
                <a:solidFill>
                  <a:schemeClr val="tx1"/>
                </a:solidFill>
                <a:latin typeface="Arial"/>
                <a:cs typeface="Arial"/>
              </a:rPr>
              <a:t> the keys and data are </a:t>
            </a:r>
            <a:r>
              <a:rPr lang="it-IT" sz="1200" err="1">
                <a:solidFill>
                  <a:schemeClr val="tx1"/>
                </a:solidFill>
                <a:latin typeface="Arial"/>
                <a:cs typeface="Arial"/>
              </a:rPr>
              <a:t>held</a:t>
            </a:r>
            <a:r>
              <a:rPr lang="it-IT" sz="1200">
                <a:solidFill>
                  <a:schemeClr val="tx1"/>
                </a:solidFill>
                <a:latin typeface="Arial"/>
                <a:cs typeface="Arial"/>
              </a:rPr>
              <a:t> in one single place </a:t>
            </a:r>
            <a:r>
              <a:rPr lang="it-IT" sz="1200" err="1">
                <a:solidFill>
                  <a:schemeClr val="tx1"/>
                </a:solidFill>
                <a:latin typeface="Arial"/>
                <a:cs typeface="Arial"/>
              </a:rPr>
              <a:t>generating</a:t>
            </a:r>
            <a:r>
              <a:rPr lang="it-IT" sz="1200">
                <a:solidFill>
                  <a:schemeClr val="tx1"/>
                </a:solidFill>
                <a:latin typeface="Arial"/>
                <a:cs typeface="Arial"/>
              </a:rPr>
              <a:t> a high cybersecurity risk. A single </a:t>
            </a:r>
            <a:r>
              <a:rPr lang="it-IT" sz="1200" err="1">
                <a:solidFill>
                  <a:schemeClr val="tx1"/>
                </a:solidFill>
                <a:latin typeface="Arial"/>
                <a:cs typeface="Arial"/>
              </a:rPr>
              <a:t>successful</a:t>
            </a:r>
            <a:r>
              <a:rPr lang="it-IT" sz="1200">
                <a:solidFill>
                  <a:schemeClr val="tx1"/>
                </a:solidFill>
                <a:latin typeface="Arial"/>
                <a:cs typeface="Arial"/>
              </a:rPr>
              <a:t> </a:t>
            </a:r>
            <a:r>
              <a:rPr lang="it-IT" sz="1200" err="1">
                <a:solidFill>
                  <a:schemeClr val="tx1"/>
                </a:solidFill>
                <a:latin typeface="Arial"/>
                <a:cs typeface="Arial"/>
              </a:rPr>
              <a:t>hack</a:t>
            </a:r>
            <a:r>
              <a:rPr lang="it-IT" sz="1200">
                <a:solidFill>
                  <a:schemeClr val="tx1"/>
                </a:solidFill>
                <a:latin typeface="Arial"/>
                <a:cs typeface="Arial"/>
              </a:rPr>
              <a:t> from a </a:t>
            </a:r>
            <a:r>
              <a:rPr lang="it-IT" sz="1200" err="1">
                <a:solidFill>
                  <a:schemeClr val="tx1"/>
                </a:solidFill>
                <a:latin typeface="Arial"/>
                <a:cs typeface="Arial"/>
              </a:rPr>
              <a:t>rival</a:t>
            </a:r>
            <a:r>
              <a:rPr lang="it-IT" sz="1200">
                <a:solidFill>
                  <a:schemeClr val="tx1"/>
                </a:solidFill>
                <a:latin typeface="Arial"/>
                <a:cs typeface="Arial"/>
              </a:rPr>
              <a:t> government with a </a:t>
            </a:r>
            <a:r>
              <a:rPr lang="it-IT" sz="1200" err="1">
                <a:solidFill>
                  <a:schemeClr val="tx1"/>
                </a:solidFill>
                <a:latin typeface="Arial"/>
                <a:cs typeface="Arial"/>
              </a:rPr>
              <a:t>powerful</a:t>
            </a:r>
            <a:r>
              <a:rPr lang="it-IT" sz="1200">
                <a:solidFill>
                  <a:schemeClr val="tx1"/>
                </a:solidFill>
                <a:latin typeface="Arial"/>
                <a:cs typeface="Arial"/>
              </a:rPr>
              <a:t> cyber warfare team </a:t>
            </a:r>
            <a:r>
              <a:rPr lang="it-IT" sz="1200" err="1">
                <a:solidFill>
                  <a:schemeClr val="tx1"/>
                </a:solidFill>
                <a:latin typeface="Arial"/>
                <a:cs typeface="Arial"/>
              </a:rPr>
              <a:t>may</a:t>
            </a:r>
            <a:r>
              <a:rPr lang="it-IT" sz="1200">
                <a:solidFill>
                  <a:schemeClr val="tx1"/>
                </a:solidFill>
                <a:latin typeface="Arial"/>
                <a:cs typeface="Arial"/>
              </a:rPr>
              <a:t> be </a:t>
            </a:r>
            <a:r>
              <a:rPr lang="it-IT" sz="1200" err="1">
                <a:solidFill>
                  <a:schemeClr val="tx1"/>
                </a:solidFill>
                <a:latin typeface="Arial"/>
                <a:cs typeface="Arial"/>
              </a:rPr>
              <a:t>devastating</a:t>
            </a:r>
            <a:r>
              <a:rPr lang="it-IT" sz="1200">
                <a:solidFill>
                  <a:schemeClr val="tx1"/>
                </a:solidFill>
                <a:latin typeface="Arial"/>
                <a:cs typeface="Arial"/>
              </a:rPr>
              <a:t> in the case of a state government keeping a large part of </a:t>
            </a:r>
            <a:r>
              <a:rPr lang="it-IT" sz="1200" err="1">
                <a:solidFill>
                  <a:schemeClr val="tx1"/>
                </a:solidFill>
                <a:latin typeface="Arial"/>
                <a:cs typeface="Arial"/>
              </a:rPr>
              <a:t>its</a:t>
            </a:r>
            <a:r>
              <a:rPr lang="it-IT" sz="1200">
                <a:solidFill>
                  <a:schemeClr val="tx1"/>
                </a:solidFill>
                <a:latin typeface="Arial"/>
                <a:cs typeface="Arial"/>
              </a:rPr>
              <a:t> national economy </a:t>
            </a:r>
            <a:r>
              <a:rPr lang="it-IT" sz="1200" err="1">
                <a:solidFill>
                  <a:schemeClr val="tx1"/>
                </a:solidFill>
                <a:latin typeface="Arial"/>
                <a:cs typeface="Arial"/>
              </a:rPr>
              <a:t>locked</a:t>
            </a:r>
            <a:r>
              <a:rPr lang="it-IT" sz="1200">
                <a:solidFill>
                  <a:schemeClr val="tx1"/>
                </a:solidFill>
                <a:latin typeface="Arial"/>
                <a:cs typeface="Arial"/>
              </a:rPr>
              <a:t> in one </a:t>
            </a:r>
            <a:r>
              <a:rPr lang="it-IT" sz="1200" err="1">
                <a:solidFill>
                  <a:schemeClr val="tx1"/>
                </a:solidFill>
                <a:latin typeface="Arial"/>
                <a:cs typeface="Arial"/>
              </a:rPr>
              <a:t>centralized</a:t>
            </a:r>
            <a:r>
              <a:rPr lang="it-IT" sz="1200">
                <a:solidFill>
                  <a:schemeClr val="tx1"/>
                </a:solidFill>
                <a:latin typeface="Arial"/>
                <a:cs typeface="Arial"/>
              </a:rPr>
              <a:t> place.</a:t>
            </a:r>
            <a:endParaRPr lang="it-IT" sz="1200">
              <a:solidFill>
                <a:schemeClr val="tx1"/>
              </a:solidFill>
            </a:endParaRPr>
          </a:p>
        </p:txBody>
      </p:sp>
      <p:pic>
        <p:nvPicPr>
          <p:cNvPr id="21" name="Elemento grafico 20" descr="Programmatore (maschile) con riempimento a tinta unita">
            <a:extLst>
              <a:ext uri="{FF2B5EF4-FFF2-40B4-BE49-F238E27FC236}">
                <a16:creationId xmlns:a16="http://schemas.microsoft.com/office/drawing/2014/main" id="{F906B809-0562-9739-1D2A-F73CCFB162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12863" y="2137741"/>
            <a:ext cx="433826" cy="421889"/>
          </a:xfrm>
          <a:prstGeom prst="rect">
            <a:avLst/>
          </a:prstGeom>
        </p:spPr>
      </p:pic>
      <p:sp>
        <p:nvSpPr>
          <p:cNvPr id="33" name="Rectangle: Rounded Corners 32">
            <a:extLst>
              <a:ext uri="{FF2B5EF4-FFF2-40B4-BE49-F238E27FC236}">
                <a16:creationId xmlns:a16="http://schemas.microsoft.com/office/drawing/2014/main" id="{48AA0B8D-50A2-355F-773C-56670EDA420F}"/>
              </a:ext>
            </a:extLst>
          </p:cNvPr>
          <p:cNvSpPr/>
          <p:nvPr/>
        </p:nvSpPr>
        <p:spPr>
          <a:xfrm>
            <a:off x="858384" y="3626756"/>
            <a:ext cx="3363057" cy="2018613"/>
          </a:xfrm>
          <a:prstGeom prst="roundRect">
            <a:avLst/>
          </a:prstGeom>
          <a:noFill/>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35D5CB3-D499-DCF9-4C46-25E318A6D788}"/>
              </a:ext>
            </a:extLst>
          </p:cNvPr>
          <p:cNvSpPr/>
          <p:nvPr/>
        </p:nvSpPr>
        <p:spPr>
          <a:xfrm>
            <a:off x="2208408" y="3282767"/>
            <a:ext cx="704302" cy="704302"/>
          </a:xfrm>
          <a:prstGeom prst="ellipse">
            <a:avLst/>
          </a:prstGeom>
          <a:ln w="28575">
            <a:solidFill>
              <a:srgbClr val="90C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6">
            <a:extLst>
              <a:ext uri="{FF2B5EF4-FFF2-40B4-BE49-F238E27FC236}">
                <a16:creationId xmlns:a16="http://schemas.microsoft.com/office/drawing/2014/main" id="{F8181904-0150-BFF5-336D-BF6B569D9630}"/>
              </a:ext>
            </a:extLst>
          </p:cNvPr>
          <p:cNvSpPr txBox="1">
            <a:spLocks/>
          </p:cNvSpPr>
          <p:nvPr/>
        </p:nvSpPr>
        <p:spPr>
          <a:xfrm>
            <a:off x="858064" y="4032926"/>
            <a:ext cx="3363825" cy="16276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it-IT" sz="1200" b="1" err="1">
                <a:solidFill>
                  <a:srgbClr val="1E617A"/>
                </a:solidFill>
                <a:latin typeface="Arial"/>
                <a:cs typeface="Arial"/>
              </a:rPr>
              <a:t>Centralization</a:t>
            </a:r>
            <a:r>
              <a:rPr lang="it-IT" sz="1200" b="1">
                <a:solidFill>
                  <a:srgbClr val="1E617A"/>
                </a:solidFill>
                <a:latin typeface="Arial"/>
                <a:cs typeface="Arial"/>
              </a:rPr>
              <a:t> of data </a:t>
            </a:r>
            <a:endParaRPr lang="en-US" sz="1200" b="1">
              <a:solidFill>
                <a:srgbClr val="1E617A"/>
              </a:solidFill>
            </a:endParaRPr>
          </a:p>
          <a:p>
            <a:pPr marL="0" indent="0" algn="ctr">
              <a:buNone/>
            </a:pPr>
            <a:r>
              <a:rPr lang="it-IT" sz="1200">
                <a:solidFill>
                  <a:srgbClr val="000000"/>
                </a:solidFill>
                <a:latin typeface="Arial"/>
                <a:cs typeface="Arial"/>
              </a:rPr>
              <a:t>One of the </a:t>
            </a:r>
            <a:r>
              <a:rPr lang="it-IT" sz="1200" err="1">
                <a:solidFill>
                  <a:srgbClr val="000000"/>
                </a:solidFill>
                <a:latin typeface="Arial"/>
                <a:cs typeface="Arial"/>
              </a:rPr>
              <a:t>main</a:t>
            </a:r>
            <a:r>
              <a:rPr lang="it-IT" sz="1200">
                <a:solidFill>
                  <a:srgbClr val="000000"/>
                </a:solidFill>
                <a:latin typeface="Arial"/>
                <a:cs typeface="Arial"/>
              </a:rPr>
              <a:t> </a:t>
            </a:r>
            <a:r>
              <a:rPr lang="it-IT" sz="1200" err="1">
                <a:solidFill>
                  <a:srgbClr val="000000"/>
                </a:solidFill>
                <a:latin typeface="Arial"/>
                <a:cs typeface="Arial"/>
              </a:rPr>
              <a:t>issues</a:t>
            </a:r>
            <a:r>
              <a:rPr lang="it-IT" sz="1200">
                <a:solidFill>
                  <a:srgbClr val="000000"/>
                </a:solidFill>
                <a:latin typeface="Arial"/>
                <a:cs typeface="Arial"/>
              </a:rPr>
              <a:t> of </a:t>
            </a:r>
            <a:r>
              <a:rPr lang="it-IT" sz="1200" err="1">
                <a:solidFill>
                  <a:srgbClr val="000000"/>
                </a:solidFill>
                <a:latin typeface="Arial"/>
                <a:cs typeface="Arial"/>
              </a:rPr>
              <a:t>CBDCs</a:t>
            </a:r>
            <a:r>
              <a:rPr lang="it-IT" sz="1200">
                <a:solidFill>
                  <a:srgbClr val="000000"/>
                </a:solidFill>
                <a:latin typeface="Arial"/>
                <a:cs typeface="Arial"/>
              </a:rPr>
              <a:t> </a:t>
            </a:r>
            <a:r>
              <a:rPr lang="it-IT" sz="1200" err="1">
                <a:solidFill>
                  <a:srgbClr val="000000"/>
                </a:solidFill>
                <a:latin typeface="Arial"/>
                <a:cs typeface="Arial"/>
              </a:rPr>
              <a:t>that</a:t>
            </a:r>
            <a:r>
              <a:rPr lang="it-IT" sz="1200">
                <a:solidFill>
                  <a:srgbClr val="000000"/>
                </a:solidFill>
                <a:latin typeface="Arial"/>
                <a:cs typeface="Arial"/>
              </a:rPr>
              <a:t> </a:t>
            </a:r>
            <a:r>
              <a:rPr lang="it-IT" sz="1200" err="1">
                <a:solidFill>
                  <a:srgbClr val="000000"/>
                </a:solidFill>
                <a:latin typeface="Arial"/>
                <a:cs typeface="Arial"/>
              </a:rPr>
              <a:t>may</a:t>
            </a:r>
            <a:r>
              <a:rPr lang="it-IT" sz="1200">
                <a:solidFill>
                  <a:srgbClr val="000000"/>
                </a:solidFill>
                <a:latin typeface="Arial"/>
                <a:cs typeface="Arial"/>
              </a:rPr>
              <a:t> come up </a:t>
            </a:r>
            <a:r>
              <a:rPr lang="it-IT" sz="1200" err="1">
                <a:solidFill>
                  <a:srgbClr val="000000"/>
                </a:solidFill>
                <a:latin typeface="Arial"/>
                <a:cs typeface="Arial"/>
              </a:rPr>
              <a:t>is</a:t>
            </a:r>
            <a:r>
              <a:rPr lang="it-IT" sz="1200">
                <a:solidFill>
                  <a:srgbClr val="000000"/>
                </a:solidFill>
                <a:latin typeface="Arial"/>
                <a:cs typeface="Arial"/>
              </a:rPr>
              <a:t> </a:t>
            </a:r>
            <a:r>
              <a:rPr lang="it-IT" sz="1200" err="1">
                <a:solidFill>
                  <a:srgbClr val="000000"/>
                </a:solidFill>
                <a:latin typeface="Arial"/>
                <a:cs typeface="Arial"/>
              </a:rPr>
              <a:t>related</a:t>
            </a:r>
            <a:r>
              <a:rPr lang="it-IT" sz="1200">
                <a:solidFill>
                  <a:srgbClr val="000000"/>
                </a:solidFill>
                <a:latin typeface="Arial"/>
                <a:cs typeface="Arial"/>
              </a:rPr>
              <a:t> to the </a:t>
            </a:r>
            <a:r>
              <a:rPr lang="it-IT" sz="1200" err="1">
                <a:solidFill>
                  <a:srgbClr val="000000"/>
                </a:solidFill>
                <a:latin typeface="Arial"/>
                <a:cs typeface="Arial"/>
              </a:rPr>
              <a:t>amount</a:t>
            </a:r>
            <a:r>
              <a:rPr lang="it-IT" sz="1200">
                <a:solidFill>
                  <a:srgbClr val="000000"/>
                </a:solidFill>
                <a:latin typeface="Arial"/>
                <a:cs typeface="Arial"/>
              </a:rPr>
              <a:t> of data </a:t>
            </a:r>
            <a:r>
              <a:rPr lang="it-IT" sz="1200" err="1">
                <a:solidFill>
                  <a:srgbClr val="000000"/>
                </a:solidFill>
                <a:latin typeface="Arial"/>
                <a:cs typeface="Arial"/>
              </a:rPr>
              <a:t>that</a:t>
            </a:r>
            <a:r>
              <a:rPr lang="it-IT" sz="1200">
                <a:solidFill>
                  <a:srgbClr val="000000"/>
                </a:solidFill>
                <a:latin typeface="Arial"/>
                <a:cs typeface="Arial"/>
              </a:rPr>
              <a:t> governments </a:t>
            </a:r>
            <a:r>
              <a:rPr lang="it-IT" sz="1200" err="1">
                <a:solidFill>
                  <a:srgbClr val="000000"/>
                </a:solidFill>
                <a:latin typeface="Arial"/>
                <a:cs typeface="Arial"/>
              </a:rPr>
              <a:t>could</a:t>
            </a:r>
            <a:r>
              <a:rPr lang="it-IT" sz="1200">
                <a:solidFill>
                  <a:srgbClr val="000000"/>
                </a:solidFill>
                <a:latin typeface="Arial"/>
                <a:cs typeface="Arial"/>
              </a:rPr>
              <a:t> </a:t>
            </a:r>
            <a:r>
              <a:rPr lang="it-IT" sz="1200" err="1">
                <a:solidFill>
                  <a:srgbClr val="000000"/>
                </a:solidFill>
                <a:latin typeface="Arial"/>
                <a:cs typeface="Arial"/>
              </a:rPr>
              <a:t>obtain</a:t>
            </a:r>
            <a:r>
              <a:rPr lang="it-IT" sz="1200">
                <a:solidFill>
                  <a:srgbClr val="000000"/>
                </a:solidFill>
                <a:latin typeface="Arial"/>
                <a:cs typeface="Arial"/>
              </a:rPr>
              <a:t>. </a:t>
            </a:r>
            <a:r>
              <a:rPr lang="it-IT" sz="1200" err="1">
                <a:solidFill>
                  <a:srgbClr val="000000"/>
                </a:solidFill>
                <a:latin typeface="Arial"/>
                <a:cs typeface="Arial"/>
              </a:rPr>
              <a:t>They</a:t>
            </a:r>
            <a:r>
              <a:rPr lang="it-IT" sz="1200">
                <a:solidFill>
                  <a:srgbClr val="000000"/>
                </a:solidFill>
                <a:latin typeface="Arial"/>
                <a:cs typeface="Arial"/>
              </a:rPr>
              <a:t> </a:t>
            </a:r>
            <a:r>
              <a:rPr lang="it-IT" sz="1200" err="1">
                <a:solidFill>
                  <a:srgbClr val="000000"/>
                </a:solidFill>
                <a:latin typeface="Arial"/>
                <a:cs typeface="Arial"/>
              </a:rPr>
              <a:t>will</a:t>
            </a:r>
            <a:r>
              <a:rPr lang="it-IT" sz="1200">
                <a:solidFill>
                  <a:srgbClr val="000000"/>
                </a:solidFill>
                <a:latin typeface="Arial"/>
                <a:cs typeface="Arial"/>
              </a:rPr>
              <a:t> </a:t>
            </a:r>
            <a:r>
              <a:rPr lang="it-IT" sz="1200" err="1">
                <a:solidFill>
                  <a:srgbClr val="000000"/>
                </a:solidFill>
                <a:latin typeface="Arial"/>
                <a:cs typeface="Arial"/>
              </a:rPr>
              <a:t>have</a:t>
            </a:r>
            <a:r>
              <a:rPr lang="it-IT" sz="1200">
                <a:solidFill>
                  <a:srgbClr val="000000"/>
                </a:solidFill>
                <a:latin typeface="Arial"/>
                <a:cs typeface="Arial"/>
              </a:rPr>
              <a:t> access to an </a:t>
            </a:r>
            <a:r>
              <a:rPr lang="it-IT" sz="1200" err="1">
                <a:solidFill>
                  <a:srgbClr val="000000"/>
                </a:solidFill>
                <a:latin typeface="Arial"/>
                <a:cs typeface="Arial"/>
              </a:rPr>
              <a:t>unprecedented</a:t>
            </a:r>
            <a:r>
              <a:rPr lang="it-IT" sz="1200">
                <a:solidFill>
                  <a:srgbClr val="000000"/>
                </a:solidFill>
                <a:latin typeface="Arial"/>
                <a:cs typeface="Arial"/>
              </a:rPr>
              <a:t> </a:t>
            </a:r>
            <a:r>
              <a:rPr lang="it-IT" sz="1200" err="1">
                <a:solidFill>
                  <a:srgbClr val="000000"/>
                </a:solidFill>
                <a:latin typeface="Arial"/>
                <a:cs typeface="Arial"/>
              </a:rPr>
              <a:t>amount</a:t>
            </a:r>
            <a:r>
              <a:rPr lang="it-IT" sz="1200">
                <a:solidFill>
                  <a:srgbClr val="000000"/>
                </a:solidFill>
                <a:latin typeface="Arial"/>
                <a:cs typeface="Arial"/>
              </a:rPr>
              <a:t> of </a:t>
            </a:r>
            <a:r>
              <a:rPr lang="it-IT" sz="1200" err="1">
                <a:solidFill>
                  <a:srgbClr val="000000"/>
                </a:solidFill>
                <a:latin typeface="Arial"/>
                <a:cs typeface="Arial"/>
              </a:rPr>
              <a:t>financial</a:t>
            </a:r>
            <a:r>
              <a:rPr lang="it-IT" sz="1200">
                <a:solidFill>
                  <a:srgbClr val="000000"/>
                </a:solidFill>
                <a:latin typeface="Arial"/>
                <a:cs typeface="Arial"/>
              </a:rPr>
              <a:t> data, </a:t>
            </a:r>
            <a:r>
              <a:rPr lang="it-IT" sz="1200" err="1">
                <a:solidFill>
                  <a:srgbClr val="000000"/>
                </a:solidFill>
                <a:latin typeface="Arial"/>
                <a:cs typeface="Arial"/>
              </a:rPr>
              <a:t>which</a:t>
            </a:r>
            <a:r>
              <a:rPr lang="it-IT" sz="1200">
                <a:solidFill>
                  <a:srgbClr val="000000"/>
                </a:solidFill>
                <a:latin typeface="Arial"/>
                <a:cs typeface="Arial"/>
              </a:rPr>
              <a:t> </a:t>
            </a:r>
            <a:r>
              <a:rPr lang="it-IT" sz="1200" err="1">
                <a:solidFill>
                  <a:srgbClr val="000000"/>
                </a:solidFill>
                <a:latin typeface="Arial"/>
                <a:cs typeface="Arial"/>
              </a:rPr>
              <a:t>might</a:t>
            </a:r>
            <a:r>
              <a:rPr lang="it-IT" sz="1200">
                <a:solidFill>
                  <a:srgbClr val="000000"/>
                </a:solidFill>
                <a:latin typeface="Arial"/>
                <a:cs typeface="Arial"/>
              </a:rPr>
              <a:t> </a:t>
            </a:r>
            <a:r>
              <a:rPr lang="it-IT" sz="1200" err="1">
                <a:solidFill>
                  <a:srgbClr val="000000"/>
                </a:solidFill>
                <a:latin typeface="Arial"/>
                <a:cs typeface="Arial"/>
              </a:rPr>
              <a:t>have</a:t>
            </a:r>
            <a:r>
              <a:rPr lang="it-IT" sz="1200">
                <a:solidFill>
                  <a:srgbClr val="000000"/>
                </a:solidFill>
                <a:latin typeface="Arial"/>
                <a:cs typeface="Arial"/>
              </a:rPr>
              <a:t> </a:t>
            </a:r>
            <a:r>
              <a:rPr lang="it-IT" sz="1200" err="1">
                <a:solidFill>
                  <a:srgbClr val="000000"/>
                </a:solidFill>
                <a:latin typeface="Arial"/>
                <a:cs typeface="Arial"/>
              </a:rPr>
              <a:t>serious</a:t>
            </a:r>
            <a:r>
              <a:rPr lang="it-IT" sz="1200">
                <a:solidFill>
                  <a:srgbClr val="000000"/>
                </a:solidFill>
                <a:latin typeface="Arial"/>
                <a:cs typeface="Arial"/>
              </a:rPr>
              <a:t> </a:t>
            </a:r>
            <a:r>
              <a:rPr lang="it-IT" sz="1200" err="1">
                <a:solidFill>
                  <a:srgbClr val="000000"/>
                </a:solidFill>
                <a:latin typeface="Arial"/>
                <a:cs typeface="Arial"/>
              </a:rPr>
              <a:t>implications</a:t>
            </a:r>
            <a:r>
              <a:rPr lang="it-IT" sz="1200">
                <a:solidFill>
                  <a:srgbClr val="000000"/>
                </a:solidFill>
                <a:latin typeface="Arial"/>
                <a:cs typeface="Arial"/>
              </a:rPr>
              <a:t> for </a:t>
            </a:r>
            <a:r>
              <a:rPr lang="it-IT" sz="1200" err="1">
                <a:solidFill>
                  <a:srgbClr val="000000"/>
                </a:solidFill>
                <a:latin typeface="Arial"/>
                <a:cs typeface="Arial"/>
              </a:rPr>
              <a:t>those</a:t>
            </a:r>
            <a:r>
              <a:rPr lang="it-IT" sz="1200">
                <a:solidFill>
                  <a:srgbClr val="000000"/>
                </a:solidFill>
                <a:latin typeface="Arial"/>
                <a:cs typeface="Arial"/>
              </a:rPr>
              <a:t> </a:t>
            </a:r>
            <a:r>
              <a:rPr lang="it-IT" sz="1200" err="1">
                <a:solidFill>
                  <a:srgbClr val="000000"/>
                </a:solidFill>
                <a:latin typeface="Arial"/>
                <a:cs typeface="Arial"/>
              </a:rPr>
              <a:t>considered</a:t>
            </a:r>
            <a:r>
              <a:rPr lang="it-IT" sz="1200">
                <a:solidFill>
                  <a:srgbClr val="000000"/>
                </a:solidFill>
                <a:latin typeface="Arial"/>
                <a:cs typeface="Arial"/>
              </a:rPr>
              <a:t> a </a:t>
            </a:r>
            <a:r>
              <a:rPr lang="it-IT" sz="1200" err="1">
                <a:solidFill>
                  <a:srgbClr val="000000"/>
                </a:solidFill>
                <a:latin typeface="Arial"/>
                <a:cs typeface="Arial"/>
              </a:rPr>
              <a:t>danger</a:t>
            </a:r>
            <a:r>
              <a:rPr lang="it-IT" sz="1200">
                <a:solidFill>
                  <a:srgbClr val="000000"/>
                </a:solidFill>
                <a:latin typeface="Arial"/>
                <a:cs typeface="Arial"/>
              </a:rPr>
              <a:t> to the state. </a:t>
            </a:r>
            <a:endParaRPr lang="it-IT">
              <a:solidFill>
                <a:srgbClr val="000000"/>
              </a:solidFill>
            </a:endParaRPr>
          </a:p>
          <a:p>
            <a:pPr marL="342900" indent="-342900">
              <a:buFont typeface="Arial" panose="020B0604020202020204" pitchFamily="34" charset="0"/>
              <a:buAutoNum type="arabicPeriod"/>
            </a:pPr>
            <a:endParaRPr lang="it-IT" sz="1400">
              <a:latin typeface="Arial"/>
              <a:cs typeface="Arial"/>
            </a:endParaRPr>
          </a:p>
        </p:txBody>
      </p:sp>
      <p:pic>
        <p:nvPicPr>
          <p:cNvPr id="17" name="Elemento grafico 16" descr="Chiavetta USB con riempimento a tinta unita">
            <a:extLst>
              <a:ext uri="{FF2B5EF4-FFF2-40B4-BE49-F238E27FC236}">
                <a16:creationId xmlns:a16="http://schemas.microsoft.com/office/drawing/2014/main" id="{D3B8C963-4D7E-3D43-8D30-CB124F6755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4989" y="3391198"/>
            <a:ext cx="469638" cy="481575"/>
          </a:xfrm>
          <a:prstGeom prst="rect">
            <a:avLst/>
          </a:prstGeom>
        </p:spPr>
      </p:pic>
    </p:spTree>
    <p:extLst>
      <p:ext uri="{BB962C8B-B14F-4D97-AF65-F5344CB8AC3E}">
        <p14:creationId xmlns:p14="http://schemas.microsoft.com/office/powerpoint/2010/main" val="265825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B33FFE-90A7-0F7A-425B-BA5D0EA0C38D}"/>
              </a:ext>
            </a:extLst>
          </p:cNvPr>
          <p:cNvSpPr>
            <a:spLocks noGrp="1"/>
          </p:cNvSpPr>
          <p:nvPr>
            <p:ph type="title"/>
          </p:nvPr>
        </p:nvSpPr>
        <p:spPr/>
        <p:txBody>
          <a:bodyPr/>
          <a:lstStyle/>
          <a:p>
            <a:r>
              <a:rPr lang="it-IT" err="1">
                <a:latin typeface="Arial"/>
                <a:cs typeface="Arial"/>
              </a:rPr>
              <a:t>Monetary</a:t>
            </a:r>
            <a:r>
              <a:rPr lang="it-IT">
                <a:latin typeface="Arial"/>
                <a:cs typeface="Arial"/>
              </a:rPr>
              <a:t> and fiscal policy</a:t>
            </a:r>
            <a:endParaRPr lang="it-IT"/>
          </a:p>
        </p:txBody>
      </p:sp>
      <p:sp>
        <p:nvSpPr>
          <p:cNvPr id="3" name="Segnaposto contenuto 2">
            <a:extLst>
              <a:ext uri="{FF2B5EF4-FFF2-40B4-BE49-F238E27FC236}">
                <a16:creationId xmlns:a16="http://schemas.microsoft.com/office/drawing/2014/main" id="{DCA101CB-6D94-0EF2-A5CD-2DF6E55869E9}"/>
              </a:ext>
            </a:extLst>
          </p:cNvPr>
          <p:cNvSpPr>
            <a:spLocks noGrp="1"/>
          </p:cNvSpPr>
          <p:nvPr>
            <p:ph sz="half" idx="1"/>
          </p:nvPr>
        </p:nvSpPr>
        <p:spPr>
          <a:xfrm>
            <a:off x="357188" y="1415721"/>
            <a:ext cx="8424245" cy="2626879"/>
          </a:xfrm>
        </p:spPr>
        <p:txBody>
          <a:bodyPr vert="horz" lIns="91440" tIns="45720" rIns="91440" bIns="45720" rtlCol="0" anchor="t">
            <a:normAutofit/>
          </a:bodyPr>
          <a:lstStyle/>
          <a:p>
            <a:pPr marL="0" indent="0">
              <a:buNone/>
            </a:pPr>
            <a:r>
              <a:rPr lang="en-GB" sz="1600" b="1">
                <a:latin typeface="Arial"/>
                <a:ea typeface="Calibri"/>
                <a:cs typeface="Calibri"/>
              </a:rPr>
              <a:t>Effects on monetary policy</a:t>
            </a:r>
          </a:p>
          <a:p>
            <a:pPr marL="0" indent="0">
              <a:buNone/>
            </a:pPr>
            <a:r>
              <a:rPr lang="en-GB" sz="1200">
                <a:solidFill>
                  <a:schemeClr val="tx1"/>
                </a:solidFill>
                <a:latin typeface="Arial"/>
                <a:cs typeface="Arial"/>
              </a:rPr>
              <a:t>How would the CBDC rate affect the pass-through of more traditional monetary policy instruments, such as the interest on reserves?</a:t>
            </a:r>
          </a:p>
          <a:p>
            <a:pPr marL="0" indent="0">
              <a:buNone/>
            </a:pPr>
            <a:r>
              <a:rPr lang="en-GB" sz="1200" dirty="0">
                <a:solidFill>
                  <a:srgbClr val="2C2825"/>
                </a:solidFill>
                <a:latin typeface="Arial"/>
                <a:cs typeface="Arial"/>
              </a:rPr>
              <a:t>A </a:t>
            </a:r>
            <a:r>
              <a:rPr lang="en-GB" sz="1200" b="1" dirty="0">
                <a:solidFill>
                  <a:srgbClr val="2C2825"/>
                </a:solidFill>
                <a:latin typeface="Arial"/>
                <a:cs typeface="Arial"/>
              </a:rPr>
              <a:t>remunerated CBDC</a:t>
            </a:r>
            <a:r>
              <a:rPr lang="en-GB" sz="1200" dirty="0">
                <a:solidFill>
                  <a:srgbClr val="2C2825"/>
                </a:solidFill>
                <a:latin typeface="Arial"/>
                <a:cs typeface="Arial"/>
              </a:rPr>
              <a:t> could </a:t>
            </a:r>
            <a:r>
              <a:rPr lang="en-GB" sz="1200" b="1" dirty="0">
                <a:solidFill>
                  <a:srgbClr val="2C2825"/>
                </a:solidFill>
                <a:latin typeface="Arial"/>
                <a:cs typeface="Arial"/>
              </a:rPr>
              <a:t>strengthen monetary policy transmission: </a:t>
            </a:r>
            <a:r>
              <a:rPr lang="en-GB" sz="1200" dirty="0">
                <a:solidFill>
                  <a:srgbClr val="2C2825"/>
                </a:solidFill>
                <a:latin typeface="Arial"/>
                <a:cs typeface="Arial"/>
              </a:rPr>
              <a:t>changes in</a:t>
            </a:r>
            <a:r>
              <a:rPr lang="en-GB" sz="1200" b="1" dirty="0">
                <a:solidFill>
                  <a:srgbClr val="2C2825"/>
                </a:solidFill>
                <a:latin typeface="Arial"/>
                <a:cs typeface="Arial"/>
              </a:rPr>
              <a:t> </a:t>
            </a:r>
            <a:r>
              <a:rPr lang="en-GB" sz="1200" dirty="0">
                <a:solidFill>
                  <a:srgbClr val="2C2825"/>
                </a:solidFill>
                <a:latin typeface="Arial"/>
                <a:cs typeface="Arial"/>
              </a:rPr>
              <a:t>remuneration would </a:t>
            </a:r>
            <a:r>
              <a:rPr lang="en-GB" sz="1200">
                <a:solidFill>
                  <a:srgbClr val="2C2825"/>
                </a:solidFill>
                <a:latin typeface="Arial"/>
                <a:cs typeface="Arial"/>
              </a:rPr>
              <a:t>immediately affect households and force banks to adjust their deposit rates more quickly to avoid large shifts in their </a:t>
            </a:r>
            <a:r>
              <a:rPr lang="en-GB" sz="1200" dirty="0">
                <a:solidFill>
                  <a:srgbClr val="2C2825"/>
                </a:solidFill>
                <a:latin typeface="Arial"/>
                <a:cs typeface="Arial"/>
              </a:rPr>
              <a:t>depositor base. </a:t>
            </a:r>
            <a:endParaRPr lang="en-GB" dirty="0">
              <a:latin typeface="Arial"/>
              <a:cs typeface="Arial"/>
            </a:endParaRPr>
          </a:p>
          <a:p>
            <a:pPr marL="0" indent="0">
              <a:buNone/>
            </a:pPr>
            <a:endParaRPr lang="en-GB" sz="1200">
              <a:solidFill>
                <a:srgbClr val="2C2825"/>
              </a:solidFill>
              <a:latin typeface="Arial"/>
              <a:cs typeface="Arial"/>
            </a:endParaRPr>
          </a:p>
          <a:p>
            <a:pPr marL="0" indent="0">
              <a:buNone/>
            </a:pPr>
            <a:endParaRPr lang="en-GB" sz="1200">
              <a:solidFill>
                <a:srgbClr val="2C2825"/>
              </a:solidFill>
              <a:latin typeface="Arial"/>
              <a:cs typeface="Arial"/>
            </a:endParaRPr>
          </a:p>
          <a:p>
            <a:pPr marL="0" indent="0">
              <a:buNone/>
            </a:pPr>
            <a:endParaRPr lang="en-GB" sz="1200">
              <a:solidFill>
                <a:srgbClr val="2C2825"/>
              </a:solidFill>
              <a:latin typeface="Arial"/>
              <a:cs typeface="Arial"/>
            </a:endParaRPr>
          </a:p>
          <a:p>
            <a:pPr marL="0" indent="0">
              <a:buNone/>
            </a:pPr>
            <a:endParaRPr lang="en-GB" sz="1200">
              <a:solidFill>
                <a:srgbClr val="2C2825"/>
              </a:solidFill>
              <a:latin typeface="Arial"/>
              <a:cs typeface="Arial"/>
            </a:endParaRPr>
          </a:p>
          <a:p>
            <a:pPr marL="0" indent="0">
              <a:buNone/>
            </a:pPr>
            <a:endParaRPr lang="en-GB" sz="1200">
              <a:solidFill>
                <a:srgbClr val="2C2825"/>
              </a:solidFill>
              <a:latin typeface="Arial"/>
              <a:cs typeface="Arial"/>
            </a:endParaRPr>
          </a:p>
        </p:txBody>
      </p:sp>
      <p:sp>
        <p:nvSpPr>
          <p:cNvPr id="4" name="Segnaposto contenuto 3">
            <a:extLst>
              <a:ext uri="{FF2B5EF4-FFF2-40B4-BE49-F238E27FC236}">
                <a16:creationId xmlns:a16="http://schemas.microsoft.com/office/drawing/2014/main" id="{DAAD4C59-70A7-D7B0-2EC5-645CAA3B1D36}"/>
              </a:ext>
            </a:extLst>
          </p:cNvPr>
          <p:cNvSpPr>
            <a:spLocks noGrp="1"/>
          </p:cNvSpPr>
          <p:nvPr>
            <p:ph sz="half" idx="2"/>
          </p:nvPr>
        </p:nvSpPr>
        <p:spPr>
          <a:xfrm>
            <a:off x="356597" y="4633122"/>
            <a:ext cx="8414498" cy="1039020"/>
          </a:xfrm>
        </p:spPr>
        <p:txBody>
          <a:bodyPr vert="horz" lIns="91440" tIns="45720" rIns="91440" bIns="45720" rtlCol="0" anchor="t">
            <a:normAutofit/>
          </a:bodyPr>
          <a:lstStyle/>
          <a:p>
            <a:pPr marL="0" indent="0">
              <a:buNone/>
            </a:pPr>
            <a:r>
              <a:rPr lang="it-IT" sz="1600" b="1" err="1">
                <a:latin typeface="Arial"/>
                <a:cs typeface="Calibri"/>
              </a:rPr>
              <a:t>Effects</a:t>
            </a:r>
            <a:r>
              <a:rPr lang="it-IT" sz="1600" b="1">
                <a:latin typeface="Arial"/>
                <a:cs typeface="Calibri"/>
              </a:rPr>
              <a:t> on fiscal policy</a:t>
            </a:r>
          </a:p>
          <a:p>
            <a:pPr marL="0" indent="0">
              <a:buNone/>
            </a:pPr>
            <a:r>
              <a:rPr lang="it-IT" sz="1200">
                <a:solidFill>
                  <a:srgbClr val="2C2825"/>
                </a:solidFill>
                <a:latin typeface="Arial"/>
                <a:cs typeface="Arial"/>
              </a:rPr>
              <a:t>A </a:t>
            </a:r>
            <a:r>
              <a:rPr lang="it-IT" sz="1200" err="1">
                <a:solidFill>
                  <a:srgbClr val="2C2825"/>
                </a:solidFill>
                <a:latin typeface="Arial"/>
                <a:cs typeface="Arial"/>
              </a:rPr>
              <a:t>tighter</a:t>
            </a:r>
            <a:r>
              <a:rPr lang="it-IT" sz="1200">
                <a:solidFill>
                  <a:srgbClr val="2C2825"/>
                </a:solidFill>
                <a:latin typeface="Arial"/>
                <a:cs typeface="Arial"/>
              </a:rPr>
              <a:t> control of </a:t>
            </a:r>
            <a:r>
              <a:rPr lang="it-IT" sz="1200" err="1">
                <a:solidFill>
                  <a:srgbClr val="2C2825"/>
                </a:solidFill>
                <a:latin typeface="Arial"/>
                <a:cs typeface="Arial"/>
              </a:rPr>
              <a:t>transactions</a:t>
            </a:r>
            <a:r>
              <a:rPr lang="it-IT" sz="1200">
                <a:solidFill>
                  <a:srgbClr val="2C2825"/>
                </a:solidFill>
                <a:latin typeface="Arial"/>
                <a:cs typeface="Arial"/>
              </a:rPr>
              <a:t> </a:t>
            </a:r>
            <a:r>
              <a:rPr lang="it-IT" sz="1200" err="1">
                <a:solidFill>
                  <a:srgbClr val="2C2825"/>
                </a:solidFill>
                <a:latin typeface="Arial"/>
                <a:cs typeface="Arial"/>
              </a:rPr>
              <a:t>could</a:t>
            </a:r>
            <a:r>
              <a:rPr lang="it-IT" sz="1200">
                <a:solidFill>
                  <a:srgbClr val="2C2825"/>
                </a:solidFill>
                <a:latin typeface="Arial"/>
                <a:cs typeface="Arial"/>
              </a:rPr>
              <a:t> </a:t>
            </a:r>
            <a:r>
              <a:rPr lang="it-IT" sz="1200" err="1">
                <a:solidFill>
                  <a:srgbClr val="2C2825"/>
                </a:solidFill>
                <a:latin typeface="Arial"/>
                <a:cs typeface="Arial"/>
              </a:rPr>
              <a:t>improve</a:t>
            </a:r>
            <a:r>
              <a:rPr lang="it-IT" sz="1200">
                <a:solidFill>
                  <a:srgbClr val="2C2825"/>
                </a:solidFill>
                <a:latin typeface="Arial"/>
                <a:cs typeface="Arial"/>
              </a:rPr>
              <a:t> </a:t>
            </a:r>
            <a:r>
              <a:rPr lang="it-IT" sz="1200" err="1">
                <a:solidFill>
                  <a:srgbClr val="2C2825"/>
                </a:solidFill>
                <a:latin typeface="Arial"/>
                <a:cs typeface="Arial"/>
              </a:rPr>
              <a:t>central</a:t>
            </a:r>
            <a:r>
              <a:rPr lang="it-IT" sz="1200">
                <a:solidFill>
                  <a:srgbClr val="2C2825"/>
                </a:solidFill>
                <a:latin typeface="Arial"/>
                <a:cs typeface="Arial"/>
              </a:rPr>
              <a:t> banks’ </a:t>
            </a:r>
            <a:r>
              <a:rPr lang="it-IT" sz="1200" err="1">
                <a:solidFill>
                  <a:srgbClr val="2C2825"/>
                </a:solidFill>
                <a:latin typeface="Arial"/>
                <a:cs typeface="Arial"/>
              </a:rPr>
              <a:t>ability</a:t>
            </a:r>
            <a:r>
              <a:rPr lang="it-IT" sz="1200">
                <a:solidFill>
                  <a:srgbClr val="2C2825"/>
                </a:solidFill>
                <a:latin typeface="Arial"/>
                <a:cs typeface="Arial"/>
              </a:rPr>
              <a:t> to </a:t>
            </a:r>
            <a:r>
              <a:rPr lang="it-IT" sz="1200" err="1">
                <a:solidFill>
                  <a:srgbClr val="2C2825"/>
                </a:solidFill>
                <a:latin typeface="Arial"/>
                <a:cs typeface="Arial"/>
              </a:rPr>
              <a:t>fight</a:t>
            </a:r>
            <a:r>
              <a:rPr lang="it-IT" sz="1200">
                <a:solidFill>
                  <a:srgbClr val="2C2825"/>
                </a:solidFill>
                <a:latin typeface="Arial"/>
                <a:cs typeface="Arial"/>
              </a:rPr>
              <a:t> </a:t>
            </a:r>
            <a:r>
              <a:rPr lang="it-IT" sz="1200" b="1">
                <a:solidFill>
                  <a:srgbClr val="2C2825"/>
                </a:solidFill>
                <a:latin typeface="Arial"/>
                <a:cs typeface="Arial"/>
              </a:rPr>
              <a:t>money </a:t>
            </a:r>
            <a:r>
              <a:rPr lang="it-IT" sz="1200" b="1" err="1">
                <a:solidFill>
                  <a:srgbClr val="2C2825"/>
                </a:solidFill>
                <a:latin typeface="Arial"/>
                <a:cs typeface="Arial"/>
              </a:rPr>
              <a:t>laundering</a:t>
            </a:r>
            <a:r>
              <a:rPr lang="it-IT" sz="1200" b="1">
                <a:solidFill>
                  <a:srgbClr val="2C2825"/>
                </a:solidFill>
                <a:latin typeface="Arial"/>
                <a:cs typeface="Arial"/>
              </a:rPr>
              <a:t> </a:t>
            </a:r>
            <a:r>
              <a:rPr lang="it-IT" sz="1200">
                <a:solidFill>
                  <a:srgbClr val="2C2825"/>
                </a:solidFill>
                <a:latin typeface="Arial"/>
                <a:cs typeface="Arial"/>
              </a:rPr>
              <a:t>and </a:t>
            </a:r>
            <a:r>
              <a:rPr lang="it-IT" sz="1200" b="1">
                <a:solidFill>
                  <a:srgbClr val="2C2825"/>
                </a:solidFill>
                <a:latin typeface="Arial"/>
                <a:cs typeface="Arial"/>
              </a:rPr>
              <a:t>tax </a:t>
            </a:r>
            <a:r>
              <a:rPr lang="it-IT" sz="1200" b="1" err="1">
                <a:solidFill>
                  <a:srgbClr val="2C2825"/>
                </a:solidFill>
                <a:latin typeface="Arial"/>
                <a:cs typeface="Arial"/>
              </a:rPr>
              <a:t>evasion</a:t>
            </a:r>
            <a:r>
              <a:rPr lang="it-IT" sz="1200">
                <a:solidFill>
                  <a:srgbClr val="2C2825"/>
                </a:solidFill>
                <a:latin typeface="Arial"/>
                <a:cs typeface="Arial"/>
              </a:rPr>
              <a:t>, </a:t>
            </a:r>
            <a:r>
              <a:rPr lang="it-IT" sz="1200" err="1">
                <a:solidFill>
                  <a:srgbClr val="2C2825"/>
                </a:solidFill>
                <a:latin typeface="Arial"/>
                <a:cs typeface="Arial"/>
              </a:rPr>
              <a:t>at</a:t>
            </a:r>
            <a:r>
              <a:rPr lang="it-IT" sz="1200">
                <a:solidFill>
                  <a:srgbClr val="2C2825"/>
                </a:solidFill>
                <a:latin typeface="Arial"/>
                <a:cs typeface="Arial"/>
              </a:rPr>
              <a:t> the </a:t>
            </a:r>
            <a:r>
              <a:rPr lang="it-IT" sz="1200" err="1">
                <a:solidFill>
                  <a:srgbClr val="2C2825"/>
                </a:solidFill>
                <a:latin typeface="Arial"/>
                <a:cs typeface="Arial"/>
              </a:rPr>
              <a:t>same</a:t>
            </a:r>
            <a:r>
              <a:rPr lang="it-IT" sz="1200">
                <a:solidFill>
                  <a:srgbClr val="2C2825"/>
                </a:solidFill>
                <a:latin typeface="Arial"/>
                <a:cs typeface="Arial"/>
              </a:rPr>
              <a:t> time </a:t>
            </a:r>
            <a:r>
              <a:rPr lang="it-IT" sz="1200" err="1">
                <a:solidFill>
                  <a:srgbClr val="2C2825"/>
                </a:solidFill>
                <a:latin typeface="Arial"/>
                <a:cs typeface="Arial"/>
              </a:rPr>
              <a:t>reducing</a:t>
            </a:r>
            <a:r>
              <a:rPr lang="it-IT" sz="1200">
                <a:solidFill>
                  <a:srgbClr val="2C2825"/>
                </a:solidFill>
                <a:latin typeface="Arial"/>
                <a:cs typeface="Arial"/>
              </a:rPr>
              <a:t> the size of a </a:t>
            </a:r>
            <a:r>
              <a:rPr lang="it-IT" sz="1200" err="1">
                <a:solidFill>
                  <a:srgbClr val="2C2825"/>
                </a:solidFill>
                <a:latin typeface="Arial"/>
                <a:cs typeface="Arial"/>
              </a:rPr>
              <a:t>country’s</a:t>
            </a:r>
            <a:r>
              <a:rPr lang="it-IT" sz="1200">
                <a:solidFill>
                  <a:srgbClr val="2C2825"/>
                </a:solidFill>
                <a:latin typeface="Arial"/>
                <a:cs typeface="Arial"/>
              </a:rPr>
              <a:t> </a:t>
            </a:r>
            <a:r>
              <a:rPr lang="it-IT" sz="1200" err="1">
                <a:solidFill>
                  <a:srgbClr val="2C2825"/>
                </a:solidFill>
                <a:latin typeface="Arial"/>
                <a:cs typeface="Arial"/>
              </a:rPr>
              <a:t>informal</a:t>
            </a:r>
            <a:r>
              <a:rPr lang="it-IT" sz="1200">
                <a:solidFill>
                  <a:srgbClr val="2C2825"/>
                </a:solidFill>
                <a:latin typeface="Arial"/>
                <a:cs typeface="Arial"/>
              </a:rPr>
              <a:t> economy.</a:t>
            </a:r>
          </a:p>
        </p:txBody>
      </p:sp>
      <p:sp>
        <p:nvSpPr>
          <p:cNvPr id="5" name="Segnaposto data 4">
            <a:extLst>
              <a:ext uri="{FF2B5EF4-FFF2-40B4-BE49-F238E27FC236}">
                <a16:creationId xmlns:a16="http://schemas.microsoft.com/office/drawing/2014/main" id="{6B78DD05-B659-2528-D239-23AA77EF683F}"/>
              </a:ext>
            </a:extLst>
          </p:cNvPr>
          <p:cNvSpPr>
            <a:spLocks noGrp="1"/>
          </p:cNvSpPr>
          <p:nvPr>
            <p:ph type="dt" sz="half" idx="10"/>
          </p:nvPr>
        </p:nvSpPr>
        <p:spPr/>
        <p:txBody>
          <a:bodyPr/>
          <a:lstStyle/>
          <a:p>
            <a:fld id="{EC9A680E-58DB-449A-8C5B-BA2A51ED3524}" type="datetime4">
              <a:rPr lang="en-US" smtClean="0"/>
              <a:t>January 11, 2023</a:t>
            </a:fld>
            <a:endParaRPr lang="en-US"/>
          </a:p>
        </p:txBody>
      </p:sp>
      <p:sp>
        <p:nvSpPr>
          <p:cNvPr id="6" name="Segnaposto numero diapositiva 5">
            <a:extLst>
              <a:ext uri="{FF2B5EF4-FFF2-40B4-BE49-F238E27FC236}">
                <a16:creationId xmlns:a16="http://schemas.microsoft.com/office/drawing/2014/main" id="{A7E960E2-D079-4E7A-F8CB-51022077F802}"/>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7" name="Segnaposto testo 6">
            <a:extLst>
              <a:ext uri="{FF2B5EF4-FFF2-40B4-BE49-F238E27FC236}">
                <a16:creationId xmlns:a16="http://schemas.microsoft.com/office/drawing/2014/main" id="{5C48541D-207B-AE03-717A-D8B5C7EE5480}"/>
              </a:ext>
            </a:extLst>
          </p:cNvPr>
          <p:cNvSpPr>
            <a:spLocks noGrp="1"/>
          </p:cNvSpPr>
          <p:nvPr>
            <p:ph type="body" sz="quarter" idx="13"/>
          </p:nvPr>
        </p:nvSpPr>
        <p:spPr/>
        <p:txBody>
          <a:bodyPr vert="horz" lIns="91440" tIns="45720" rIns="91440" bIns="45720" rtlCol="0" anchor="t">
            <a:noAutofit/>
          </a:bodyPr>
          <a:lstStyle/>
          <a:p>
            <a:pPr>
              <a:lnSpc>
                <a:spcPct val="120000"/>
              </a:lnSpc>
            </a:pPr>
            <a:r>
              <a:rPr lang="it-IT" sz="900">
                <a:latin typeface="Arial"/>
                <a:cs typeface="Arial"/>
              </a:rPr>
              <a:t>Source: Fabio Panetta: </a:t>
            </a:r>
            <a:r>
              <a:rPr lang="it-IT" sz="900" i="1">
                <a:latin typeface="Arial"/>
                <a:cs typeface="Arial"/>
              </a:rPr>
              <a:t>More </a:t>
            </a:r>
            <a:r>
              <a:rPr lang="it-IT" sz="900" i="1" err="1">
                <a:latin typeface="Arial"/>
                <a:cs typeface="Arial"/>
              </a:rPr>
              <a:t>than</a:t>
            </a:r>
            <a:r>
              <a:rPr lang="it-IT" sz="900" i="1">
                <a:latin typeface="Arial"/>
                <a:cs typeface="Arial"/>
              </a:rPr>
              <a:t> an </a:t>
            </a:r>
            <a:r>
              <a:rPr lang="it-IT" sz="900" i="1" err="1">
                <a:latin typeface="Arial"/>
                <a:cs typeface="Arial"/>
              </a:rPr>
              <a:t>intellectual</a:t>
            </a:r>
            <a:r>
              <a:rPr lang="it-IT" sz="900" i="1">
                <a:latin typeface="Arial"/>
                <a:cs typeface="Arial"/>
              </a:rPr>
              <a:t> game: </a:t>
            </a:r>
            <a:r>
              <a:rPr lang="it-IT" sz="900" i="1" err="1">
                <a:latin typeface="Arial"/>
                <a:cs typeface="Arial"/>
              </a:rPr>
              <a:t>exploring</a:t>
            </a:r>
            <a:r>
              <a:rPr lang="it-IT" sz="900" i="1">
                <a:latin typeface="Arial"/>
                <a:cs typeface="Arial"/>
              </a:rPr>
              <a:t> the </a:t>
            </a:r>
            <a:r>
              <a:rPr lang="it-IT" sz="900" i="1" err="1">
                <a:latin typeface="Arial"/>
                <a:cs typeface="Arial"/>
              </a:rPr>
              <a:t>monetary</a:t>
            </a:r>
            <a:r>
              <a:rPr lang="it-IT" sz="900" i="1">
                <a:latin typeface="Arial"/>
                <a:cs typeface="Arial"/>
              </a:rPr>
              <a:t> policy and </a:t>
            </a:r>
            <a:r>
              <a:rPr lang="it-IT" sz="900" i="1" err="1">
                <a:latin typeface="Arial"/>
                <a:cs typeface="Arial"/>
              </a:rPr>
              <a:t>financial</a:t>
            </a:r>
            <a:r>
              <a:rPr lang="it-IT" sz="900" i="1">
                <a:latin typeface="Arial"/>
                <a:cs typeface="Arial"/>
              </a:rPr>
              <a:t> </a:t>
            </a:r>
            <a:r>
              <a:rPr lang="it-IT" sz="900" i="1" err="1">
                <a:latin typeface="Arial"/>
                <a:cs typeface="Arial"/>
              </a:rPr>
              <a:t>stability</a:t>
            </a:r>
            <a:r>
              <a:rPr lang="it-IT" sz="900" i="1">
                <a:latin typeface="Arial"/>
                <a:cs typeface="Arial"/>
              </a:rPr>
              <a:t> </a:t>
            </a:r>
            <a:r>
              <a:rPr lang="it-IT" sz="900" i="1" err="1">
                <a:latin typeface="Arial"/>
                <a:cs typeface="Arial"/>
              </a:rPr>
              <a:t>implications</a:t>
            </a:r>
            <a:r>
              <a:rPr lang="it-IT" sz="900" i="1">
                <a:latin typeface="Arial"/>
                <a:cs typeface="Arial"/>
              </a:rPr>
              <a:t> of </a:t>
            </a:r>
            <a:r>
              <a:rPr lang="it-IT" sz="900" i="1" err="1">
                <a:latin typeface="Arial"/>
                <a:cs typeface="Arial"/>
              </a:rPr>
              <a:t>central</a:t>
            </a:r>
            <a:r>
              <a:rPr lang="it-IT" sz="900" i="1">
                <a:latin typeface="Arial"/>
                <a:cs typeface="Arial"/>
              </a:rPr>
              <a:t> bank </a:t>
            </a:r>
            <a:r>
              <a:rPr lang="it-IT" sz="900" i="1" err="1">
                <a:latin typeface="Arial"/>
                <a:cs typeface="Arial"/>
              </a:rPr>
              <a:t>digital</a:t>
            </a:r>
            <a:r>
              <a:rPr lang="it-IT" sz="900" i="1">
                <a:latin typeface="Arial"/>
                <a:cs typeface="Arial"/>
              </a:rPr>
              <a:t> </a:t>
            </a:r>
            <a:r>
              <a:rPr lang="it-IT" sz="900" i="1" err="1">
                <a:latin typeface="Arial"/>
                <a:cs typeface="Arial"/>
              </a:rPr>
              <a:t>currencies</a:t>
            </a:r>
            <a:br>
              <a:rPr lang="it-IT" sz="900" i="1">
                <a:latin typeface="Arial"/>
                <a:cs typeface="Arial"/>
              </a:rPr>
            </a:br>
            <a:r>
              <a:rPr lang="it-IT" sz="900">
                <a:latin typeface="Arial"/>
                <a:cs typeface="Arial"/>
              </a:rPr>
              <a:t>For a more </a:t>
            </a:r>
            <a:r>
              <a:rPr lang="it-IT" sz="900" err="1">
                <a:latin typeface="Arial"/>
                <a:cs typeface="Arial"/>
              </a:rPr>
              <a:t>comprehensive</a:t>
            </a:r>
            <a:r>
              <a:rPr lang="it-IT" sz="900">
                <a:latin typeface="Arial"/>
                <a:cs typeface="Arial"/>
              </a:rPr>
              <a:t> reading, </a:t>
            </a:r>
            <a:r>
              <a:rPr lang="it-IT" sz="900" err="1">
                <a:latin typeface="Arial"/>
                <a:cs typeface="Arial"/>
              </a:rPr>
              <a:t>see</a:t>
            </a:r>
            <a:r>
              <a:rPr lang="it-IT" sz="900">
                <a:latin typeface="Arial"/>
                <a:cs typeface="Arial"/>
              </a:rPr>
              <a:t>: Jiang, J. and Zhu, Y. (2021), </a:t>
            </a:r>
            <a:r>
              <a:rPr lang="it-IT" sz="900" i="1">
                <a:latin typeface="Arial"/>
                <a:cs typeface="Arial"/>
                <a:hlinkClick r:id="rId2"/>
              </a:rPr>
              <a:t>Monetary Policy Pass-Through with Central Bank Digital Currency</a:t>
            </a:r>
            <a:endParaRPr lang="it-IT" sz="900" i="1"/>
          </a:p>
        </p:txBody>
      </p:sp>
      <p:sp>
        <p:nvSpPr>
          <p:cNvPr id="8" name="Rettangolo con angoli arrotondati 7">
            <a:extLst>
              <a:ext uri="{FF2B5EF4-FFF2-40B4-BE49-F238E27FC236}">
                <a16:creationId xmlns:a16="http://schemas.microsoft.com/office/drawing/2014/main" id="{BB2BC86B-A5A1-B907-ADA9-42B5A54C5EB5}"/>
              </a:ext>
            </a:extLst>
          </p:cNvPr>
          <p:cNvSpPr/>
          <p:nvPr/>
        </p:nvSpPr>
        <p:spPr>
          <a:xfrm>
            <a:off x="476560" y="3066488"/>
            <a:ext cx="8187689" cy="905353"/>
          </a:xfrm>
          <a:prstGeom prst="roundRect">
            <a:avLst/>
          </a:prstGeom>
          <a:noFill/>
          <a:ln w="19050">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200" b="1">
                <a:solidFill>
                  <a:schemeClr val="accent2">
                    <a:lumMod val="50000"/>
                  </a:schemeClr>
                </a:solidFill>
                <a:latin typeface="Arial"/>
                <a:cs typeface="Arial"/>
              </a:rPr>
              <a:t>Problem</a:t>
            </a:r>
            <a:r>
              <a:rPr lang="en-GB" sz="1200">
                <a:solidFill>
                  <a:schemeClr val="accent2">
                    <a:lumMod val="50000"/>
                  </a:schemeClr>
                </a:solidFill>
                <a:latin typeface="Arial"/>
                <a:cs typeface="Arial"/>
              </a:rPr>
              <a:t>: If a CBDC were issued without safeguards to constrain its use, it could pose </a:t>
            </a:r>
            <a:r>
              <a:rPr lang="en-GB" sz="1200" b="1">
                <a:solidFill>
                  <a:schemeClr val="accent2">
                    <a:lumMod val="50000"/>
                  </a:schemeClr>
                </a:solidFill>
                <a:latin typeface="Arial"/>
                <a:cs typeface="Arial"/>
              </a:rPr>
              <a:t>risks to bank intermediation </a:t>
            </a:r>
            <a:r>
              <a:rPr lang="en-GB" sz="1200">
                <a:solidFill>
                  <a:schemeClr val="accent2">
                    <a:lumMod val="50000"/>
                  </a:schemeClr>
                </a:solidFill>
                <a:latin typeface="Arial"/>
                <a:cs typeface="Arial"/>
              </a:rPr>
              <a:t>by crowding out bank deposits and payment activities.</a:t>
            </a:r>
            <a:br>
              <a:rPr lang="en-GB" sz="1200">
                <a:solidFill>
                  <a:schemeClr val="accent2">
                    <a:lumMod val="50000"/>
                  </a:schemeClr>
                </a:solidFill>
                <a:latin typeface="Arial"/>
                <a:cs typeface="Arial"/>
              </a:rPr>
            </a:br>
            <a:r>
              <a:rPr lang="en-GB" sz="1200">
                <a:solidFill>
                  <a:schemeClr val="accent2">
                    <a:lumMod val="50000"/>
                  </a:schemeClr>
                </a:solidFill>
                <a:latin typeface="Arial"/>
                <a:cs typeface="Arial"/>
              </a:rPr>
              <a:t>Some potential </a:t>
            </a:r>
            <a:r>
              <a:rPr lang="en-GB" sz="1200" b="1">
                <a:solidFill>
                  <a:schemeClr val="accent2">
                    <a:lumMod val="50000"/>
                  </a:schemeClr>
                </a:solidFill>
                <a:latin typeface="Arial"/>
                <a:cs typeface="Arial"/>
              </a:rPr>
              <a:t>solutions</a:t>
            </a:r>
            <a:r>
              <a:rPr lang="en-GB" sz="1200">
                <a:solidFill>
                  <a:schemeClr val="accent2">
                    <a:lumMod val="50000"/>
                  </a:schemeClr>
                </a:solidFill>
                <a:latin typeface="Arial"/>
                <a:cs typeface="Arial"/>
              </a:rPr>
              <a:t> could be to establish a cap on CBDC holding or to make remunerations on CBDC holding less attractive over a certain threshold.</a:t>
            </a:r>
          </a:p>
        </p:txBody>
      </p:sp>
      <p:pic>
        <p:nvPicPr>
          <p:cNvPr id="10" name="Elemento grafico 9" descr="Tassa contorno">
            <a:extLst>
              <a:ext uri="{FF2B5EF4-FFF2-40B4-BE49-F238E27FC236}">
                <a16:creationId xmlns:a16="http://schemas.microsoft.com/office/drawing/2014/main" id="{64812345-CB58-17CB-3326-E8503A4A0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3166" y="4470262"/>
            <a:ext cx="574732" cy="574732"/>
          </a:xfrm>
          <a:prstGeom prst="rect">
            <a:avLst/>
          </a:prstGeom>
        </p:spPr>
      </p:pic>
      <p:pic>
        <p:nvPicPr>
          <p:cNvPr id="16" name="Elemento grafico 15" descr="Grafico periodico contorno">
            <a:extLst>
              <a:ext uri="{FF2B5EF4-FFF2-40B4-BE49-F238E27FC236}">
                <a16:creationId xmlns:a16="http://schemas.microsoft.com/office/drawing/2014/main" id="{C473DCD3-DE13-C5E7-3805-FB66532897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2408" y="1289980"/>
            <a:ext cx="574732" cy="574732"/>
          </a:xfrm>
          <a:prstGeom prst="rect">
            <a:avLst/>
          </a:prstGeom>
        </p:spPr>
      </p:pic>
      <p:sp>
        <p:nvSpPr>
          <p:cNvPr id="9" name="TextBox 8">
            <a:extLst>
              <a:ext uri="{FF2B5EF4-FFF2-40B4-BE49-F238E27FC236}">
                <a16:creationId xmlns:a16="http://schemas.microsoft.com/office/drawing/2014/main" id="{211CAD77-A70A-36D1-6AA2-3B0BD874D4D1}"/>
              </a:ext>
            </a:extLst>
          </p:cNvPr>
          <p:cNvSpPr txBox="1"/>
          <p:nvPr/>
        </p:nvSpPr>
        <p:spPr>
          <a:xfrm>
            <a:off x="358120" y="4195974"/>
            <a:ext cx="79283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2C2825"/>
                </a:solidFill>
                <a:latin typeface="Arial"/>
                <a:cs typeface="Arial"/>
              </a:rPr>
              <a:t>According to the ECB, using the digital euro as a monetary policy tool is not a motivation for its issuance.</a:t>
            </a:r>
            <a:endParaRPr lang="en-US" sz="1200">
              <a:cs typeface="Calibri" panose="020F0502020204030204"/>
            </a:endParaRPr>
          </a:p>
        </p:txBody>
      </p:sp>
    </p:spTree>
    <p:extLst>
      <p:ext uri="{BB962C8B-B14F-4D97-AF65-F5344CB8AC3E}">
        <p14:creationId xmlns:p14="http://schemas.microsoft.com/office/powerpoint/2010/main" val="295295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6835BB-180D-D678-E112-FA333E3B82CA}"/>
              </a:ext>
            </a:extLst>
          </p:cNvPr>
          <p:cNvSpPr>
            <a:spLocks noGrp="1"/>
          </p:cNvSpPr>
          <p:nvPr>
            <p:ph type="title"/>
          </p:nvPr>
        </p:nvSpPr>
        <p:spPr/>
        <p:txBody>
          <a:bodyPr/>
          <a:lstStyle/>
          <a:p>
            <a:r>
              <a:rPr lang="it-IT">
                <a:latin typeface="Arial"/>
                <a:cs typeface="Arial"/>
              </a:rPr>
              <a:t>5. International </a:t>
            </a:r>
            <a:r>
              <a:rPr lang="it-IT" err="1">
                <a:latin typeface="Arial"/>
                <a:cs typeface="Arial"/>
              </a:rPr>
              <a:t>comparison</a:t>
            </a:r>
            <a:endParaRPr lang="it-IT" err="1"/>
          </a:p>
        </p:txBody>
      </p:sp>
      <p:sp>
        <p:nvSpPr>
          <p:cNvPr id="3" name="Segnaposto contenuto 2">
            <a:extLst>
              <a:ext uri="{FF2B5EF4-FFF2-40B4-BE49-F238E27FC236}">
                <a16:creationId xmlns:a16="http://schemas.microsoft.com/office/drawing/2014/main" id="{83F9B927-8B78-B5B4-8B91-B9694245962D}"/>
              </a:ext>
            </a:extLst>
          </p:cNvPr>
          <p:cNvSpPr>
            <a:spLocks noGrp="1"/>
          </p:cNvSpPr>
          <p:nvPr>
            <p:ph idx="1"/>
          </p:nvPr>
        </p:nvSpPr>
        <p:spPr/>
        <p:txBody>
          <a:bodyPr vert="horz" lIns="91440" tIns="45720" rIns="91440" bIns="45720" rtlCol="0" anchor="t">
            <a:normAutofit/>
          </a:bodyPr>
          <a:lstStyle/>
          <a:p>
            <a:r>
              <a:rPr lang="it-IT">
                <a:latin typeface="Arial"/>
                <a:cs typeface="Arial"/>
              </a:rPr>
              <a:t>105 countries, </a:t>
            </a:r>
            <a:r>
              <a:rPr lang="it-IT" err="1">
                <a:latin typeface="Arial"/>
                <a:cs typeface="Arial"/>
              </a:rPr>
              <a:t>representing</a:t>
            </a:r>
            <a:r>
              <a:rPr lang="it-IT">
                <a:latin typeface="Arial"/>
                <a:cs typeface="Arial"/>
              </a:rPr>
              <a:t> over 95 </a:t>
            </a:r>
            <a:r>
              <a:rPr lang="it-IT" err="1">
                <a:latin typeface="Arial"/>
                <a:cs typeface="Arial"/>
              </a:rPr>
              <a:t>percent</a:t>
            </a:r>
            <a:r>
              <a:rPr lang="it-IT">
                <a:latin typeface="Arial"/>
                <a:cs typeface="Arial"/>
              </a:rPr>
              <a:t> of global GDP, are </a:t>
            </a:r>
            <a:r>
              <a:rPr lang="it-IT" err="1">
                <a:latin typeface="Arial"/>
                <a:cs typeface="Arial"/>
              </a:rPr>
              <a:t>exploring</a:t>
            </a:r>
            <a:r>
              <a:rPr lang="it-IT">
                <a:latin typeface="Arial"/>
                <a:cs typeface="Arial"/>
              </a:rPr>
              <a:t> a CBDC.</a:t>
            </a:r>
          </a:p>
        </p:txBody>
      </p:sp>
      <p:sp>
        <p:nvSpPr>
          <p:cNvPr id="4" name="Segnaposto data 3">
            <a:extLst>
              <a:ext uri="{FF2B5EF4-FFF2-40B4-BE49-F238E27FC236}">
                <a16:creationId xmlns:a16="http://schemas.microsoft.com/office/drawing/2014/main" id="{03D3C5BA-9F80-89E4-4B9E-37D1A91CDA77}"/>
              </a:ext>
            </a:extLst>
          </p:cNvPr>
          <p:cNvSpPr>
            <a:spLocks noGrp="1"/>
          </p:cNvSpPr>
          <p:nvPr>
            <p:ph type="dt" sz="half" idx="10"/>
          </p:nvPr>
        </p:nvSpPr>
        <p:spPr/>
        <p:txBody>
          <a:bodyPr/>
          <a:lstStyle/>
          <a:p>
            <a:fld id="{A724678A-2C78-4C99-9558-F73DE61A6501}" type="datetime4">
              <a:rPr lang="en-US" smtClean="0"/>
              <a:pPr/>
              <a:t>January 11, 2023</a:t>
            </a:fld>
            <a:endParaRPr lang="en-US"/>
          </a:p>
        </p:txBody>
      </p:sp>
      <p:sp>
        <p:nvSpPr>
          <p:cNvPr id="5" name="Segnaposto numero diapositiva 4">
            <a:extLst>
              <a:ext uri="{FF2B5EF4-FFF2-40B4-BE49-F238E27FC236}">
                <a16:creationId xmlns:a16="http://schemas.microsoft.com/office/drawing/2014/main" id="{26F905FA-3AA3-B585-3BBC-1BC08351A9A3}"/>
              </a:ext>
            </a:extLst>
          </p:cNvPr>
          <p:cNvSpPr>
            <a:spLocks noGrp="1"/>
          </p:cNvSpPr>
          <p:nvPr>
            <p:ph type="sldNum" sz="quarter" idx="12"/>
          </p:nvPr>
        </p:nvSpPr>
        <p:spPr/>
        <p:txBody>
          <a:bodyPr/>
          <a:lstStyle/>
          <a:p>
            <a:fld id="{330EA680-D336-4FF7-8B7A-9848BB0A1C32}" type="slidenum">
              <a:rPr lang="en-US" smtClean="0"/>
              <a:pPr/>
              <a:t>8</a:t>
            </a:fld>
            <a:endParaRPr lang="en-US"/>
          </a:p>
        </p:txBody>
      </p:sp>
      <p:sp>
        <p:nvSpPr>
          <p:cNvPr id="6" name="Segnaposto testo 5">
            <a:extLst>
              <a:ext uri="{FF2B5EF4-FFF2-40B4-BE49-F238E27FC236}">
                <a16:creationId xmlns:a16="http://schemas.microsoft.com/office/drawing/2014/main" id="{B1D2CFD0-45DA-4FBE-4C5C-5B3CD1EB0706}"/>
              </a:ext>
            </a:extLst>
          </p:cNvPr>
          <p:cNvSpPr>
            <a:spLocks noGrp="1"/>
          </p:cNvSpPr>
          <p:nvPr>
            <p:ph type="body" sz="quarter" idx="13"/>
          </p:nvPr>
        </p:nvSpPr>
        <p:spPr/>
        <p:txBody>
          <a:bodyPr vert="horz" lIns="91440" tIns="45720" rIns="91440" bIns="45720" rtlCol="0" anchor="t">
            <a:normAutofit/>
          </a:bodyPr>
          <a:lstStyle/>
          <a:p>
            <a:r>
              <a:rPr lang="en-US">
                <a:latin typeface="Arial"/>
                <a:cs typeface="Arial"/>
              </a:rPr>
              <a:t>Source: Atlantic Council</a:t>
            </a:r>
            <a:endParaRPr lang="it-IT"/>
          </a:p>
          <a:p>
            <a:endParaRPr lang="en-US"/>
          </a:p>
        </p:txBody>
      </p:sp>
      <p:pic>
        <p:nvPicPr>
          <p:cNvPr id="13" name="Immagine 13" descr="Authors' elaboration from Atlantic Council &quot;Central Bank Digital Currency Tracker&quot;">
            <a:extLst>
              <a:ext uri="{FF2B5EF4-FFF2-40B4-BE49-F238E27FC236}">
                <a16:creationId xmlns:a16="http://schemas.microsoft.com/office/drawing/2014/main" id="{BD7AEC0B-8B0F-F71B-8253-4DB65A2677C8}"/>
              </a:ext>
            </a:extLst>
          </p:cNvPr>
          <p:cNvPicPr>
            <a:picLocks noGrp="1" noChangeAspect="1"/>
          </p:cNvPicPr>
          <p:nvPr>
            <p:ph idx="14"/>
          </p:nvPr>
        </p:nvPicPr>
        <p:blipFill rotWithShape="1">
          <a:blip r:embed="rId2"/>
          <a:srcRect r="-308" b="2724"/>
          <a:stretch/>
        </p:blipFill>
        <p:spPr>
          <a:xfrm>
            <a:off x="1141256" y="1718520"/>
            <a:ext cx="6856287" cy="3643823"/>
          </a:xfrm>
        </p:spPr>
      </p:pic>
      <p:sp>
        <p:nvSpPr>
          <p:cNvPr id="7" name="CasellaDiTesto 6">
            <a:extLst>
              <a:ext uri="{FF2B5EF4-FFF2-40B4-BE49-F238E27FC236}">
                <a16:creationId xmlns:a16="http://schemas.microsoft.com/office/drawing/2014/main" id="{7CC4FE4F-DB97-FB8C-6571-71A24C3A57EB}"/>
              </a:ext>
            </a:extLst>
          </p:cNvPr>
          <p:cNvSpPr txBox="1"/>
          <p:nvPr/>
        </p:nvSpPr>
        <p:spPr>
          <a:xfrm>
            <a:off x="1138372" y="5358681"/>
            <a:ext cx="55951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err="1">
                <a:latin typeface="Arial"/>
                <a:cs typeface="Calibri"/>
              </a:rPr>
              <a:t>Authors</a:t>
            </a:r>
            <a:r>
              <a:rPr lang="it-IT" sz="1000">
                <a:latin typeface="Arial"/>
                <a:cs typeface="Calibri"/>
              </a:rPr>
              <a:t>' </a:t>
            </a:r>
            <a:r>
              <a:rPr lang="it-IT" sz="1000" err="1">
                <a:latin typeface="Arial"/>
                <a:cs typeface="Calibri"/>
              </a:rPr>
              <a:t>elaboration</a:t>
            </a:r>
            <a:r>
              <a:rPr lang="it-IT" sz="1000">
                <a:latin typeface="Arial"/>
                <a:cs typeface="Calibri"/>
              </a:rPr>
              <a:t> from Atlantic </a:t>
            </a:r>
            <a:r>
              <a:rPr lang="it-IT" sz="1000" err="1">
                <a:latin typeface="Arial"/>
                <a:cs typeface="Calibri"/>
              </a:rPr>
              <a:t>Council</a:t>
            </a:r>
            <a:r>
              <a:rPr lang="it-IT" sz="1000">
                <a:latin typeface="Arial"/>
                <a:cs typeface="Calibri"/>
              </a:rPr>
              <a:t> </a:t>
            </a:r>
            <a:r>
              <a:rPr lang="it-IT" sz="1000" i="1">
                <a:latin typeface="Arial"/>
                <a:cs typeface="Calibri"/>
              </a:rPr>
              <a:t>"Central Bank Digital </a:t>
            </a:r>
            <a:r>
              <a:rPr lang="it-IT" sz="1000" i="1" err="1">
                <a:latin typeface="Arial"/>
                <a:cs typeface="Calibri"/>
              </a:rPr>
              <a:t>Currency</a:t>
            </a:r>
            <a:r>
              <a:rPr lang="it-IT" sz="1000" i="1">
                <a:latin typeface="Arial"/>
                <a:cs typeface="Calibri"/>
              </a:rPr>
              <a:t> Tracker"</a:t>
            </a:r>
            <a:endParaRPr lang="it-IT" sz="1000" i="1">
              <a:latin typeface="Arial"/>
              <a:cs typeface="Arial"/>
            </a:endParaRPr>
          </a:p>
        </p:txBody>
      </p:sp>
    </p:spTree>
    <p:extLst>
      <p:ext uri="{BB962C8B-B14F-4D97-AF65-F5344CB8AC3E}">
        <p14:creationId xmlns:p14="http://schemas.microsoft.com/office/powerpoint/2010/main" val="195797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CD9700-6D16-B770-59A0-0C004455C539}"/>
              </a:ext>
            </a:extLst>
          </p:cNvPr>
          <p:cNvSpPr>
            <a:spLocks noGrp="1"/>
          </p:cNvSpPr>
          <p:nvPr>
            <p:ph type="title"/>
          </p:nvPr>
        </p:nvSpPr>
        <p:spPr/>
        <p:txBody>
          <a:bodyPr>
            <a:normAutofit/>
          </a:bodyPr>
          <a:lstStyle/>
          <a:p>
            <a:r>
              <a:rPr lang="it-IT">
                <a:latin typeface="Arial"/>
                <a:cs typeface="Arial"/>
              </a:rPr>
              <a:t>International </a:t>
            </a:r>
            <a:r>
              <a:rPr lang="it-IT" err="1">
                <a:latin typeface="Arial"/>
                <a:cs typeface="Arial"/>
              </a:rPr>
              <a:t>comparison</a:t>
            </a:r>
            <a:r>
              <a:rPr lang="it-IT">
                <a:latin typeface="Arial"/>
                <a:cs typeface="Arial"/>
              </a:rPr>
              <a:t> – The Bahamas</a:t>
            </a:r>
            <a:endParaRPr lang="it-IT" err="1"/>
          </a:p>
        </p:txBody>
      </p:sp>
      <p:sp>
        <p:nvSpPr>
          <p:cNvPr id="3" name="Segnaposto data 2">
            <a:extLst>
              <a:ext uri="{FF2B5EF4-FFF2-40B4-BE49-F238E27FC236}">
                <a16:creationId xmlns:a16="http://schemas.microsoft.com/office/drawing/2014/main" id="{79AD4A83-3781-5F2E-0EBC-72B3F083A697}"/>
              </a:ext>
            </a:extLst>
          </p:cNvPr>
          <p:cNvSpPr>
            <a:spLocks noGrp="1"/>
          </p:cNvSpPr>
          <p:nvPr>
            <p:ph type="dt" sz="half" idx="10"/>
          </p:nvPr>
        </p:nvSpPr>
        <p:spPr/>
        <p:txBody>
          <a:bodyPr/>
          <a:lstStyle/>
          <a:p>
            <a:fld id="{77263E1A-5064-4E30-9425-D2978E4FCE49}" type="datetime4">
              <a:rPr lang="en-US" smtClean="0"/>
              <a:t>January 11, 2023</a:t>
            </a:fld>
            <a:endParaRPr lang="en-US"/>
          </a:p>
        </p:txBody>
      </p:sp>
      <p:sp>
        <p:nvSpPr>
          <p:cNvPr id="4" name="Segnaposto numero diapositiva 3">
            <a:extLst>
              <a:ext uri="{FF2B5EF4-FFF2-40B4-BE49-F238E27FC236}">
                <a16:creationId xmlns:a16="http://schemas.microsoft.com/office/drawing/2014/main" id="{21FB5720-D5D9-B3AA-55A7-CAB55669236B}"/>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5" name="Segnaposto testo 4">
            <a:extLst>
              <a:ext uri="{FF2B5EF4-FFF2-40B4-BE49-F238E27FC236}">
                <a16:creationId xmlns:a16="http://schemas.microsoft.com/office/drawing/2014/main" id="{D42761D8-1965-D8EA-96AD-5F5B4400AC89}"/>
              </a:ext>
            </a:extLst>
          </p:cNvPr>
          <p:cNvSpPr>
            <a:spLocks noGrp="1"/>
          </p:cNvSpPr>
          <p:nvPr>
            <p:ph type="body" sz="quarter" idx="13"/>
          </p:nvPr>
        </p:nvSpPr>
        <p:spPr/>
        <p:txBody>
          <a:bodyPr vert="horz" lIns="91440" tIns="45720" rIns="91440" bIns="45720" rtlCol="0" anchor="t">
            <a:normAutofit/>
          </a:bodyPr>
          <a:lstStyle/>
          <a:p>
            <a:r>
              <a:rPr lang="en-US" dirty="0"/>
              <a:t>Source: Atlantic Council</a:t>
            </a:r>
            <a:endParaRPr lang="it-IT" dirty="0"/>
          </a:p>
        </p:txBody>
      </p:sp>
      <p:grpSp>
        <p:nvGrpSpPr>
          <p:cNvPr id="43" name="Gruppo 42">
            <a:extLst>
              <a:ext uri="{FF2B5EF4-FFF2-40B4-BE49-F238E27FC236}">
                <a16:creationId xmlns:a16="http://schemas.microsoft.com/office/drawing/2014/main" id="{EB78DE16-2E66-5B4C-C83A-E1A491B95E29}"/>
              </a:ext>
            </a:extLst>
          </p:cNvPr>
          <p:cNvGrpSpPr/>
          <p:nvPr/>
        </p:nvGrpSpPr>
        <p:grpSpPr>
          <a:xfrm>
            <a:off x="360218" y="1558705"/>
            <a:ext cx="8427419" cy="3641574"/>
            <a:chOff x="360218" y="1879091"/>
            <a:chExt cx="8427419" cy="3641574"/>
          </a:xfrm>
        </p:grpSpPr>
        <p:pic>
          <p:nvPicPr>
            <p:cNvPr id="29" name="Immagine 7">
              <a:extLst>
                <a:ext uri="{FF2B5EF4-FFF2-40B4-BE49-F238E27FC236}">
                  <a16:creationId xmlns:a16="http://schemas.microsoft.com/office/drawing/2014/main" id="{D7DCBE08-0D0E-7DE2-0075-9B43DD0C1A60}"/>
                </a:ext>
              </a:extLst>
            </p:cNvPr>
            <p:cNvPicPr>
              <a:picLocks noChangeAspect="1"/>
            </p:cNvPicPr>
            <p:nvPr/>
          </p:nvPicPr>
          <p:blipFill>
            <a:blip r:embed="rId2"/>
            <a:stretch>
              <a:fillRect/>
            </a:stretch>
          </p:blipFill>
          <p:spPr>
            <a:xfrm>
              <a:off x="360218" y="3594817"/>
              <a:ext cx="8427418" cy="1062233"/>
            </a:xfrm>
            <a:prstGeom prst="rect">
              <a:avLst/>
            </a:prstGeom>
          </p:spPr>
        </p:pic>
        <p:pic>
          <p:nvPicPr>
            <p:cNvPr id="7" name="Immagine 7">
              <a:extLst>
                <a:ext uri="{FF2B5EF4-FFF2-40B4-BE49-F238E27FC236}">
                  <a16:creationId xmlns:a16="http://schemas.microsoft.com/office/drawing/2014/main" id="{5E04196D-762B-40E1-12DE-6E8F605C35CE}"/>
                </a:ext>
              </a:extLst>
            </p:cNvPr>
            <p:cNvPicPr>
              <a:picLocks noChangeAspect="1"/>
            </p:cNvPicPr>
            <p:nvPr/>
          </p:nvPicPr>
          <p:blipFill>
            <a:blip r:embed="rId2"/>
            <a:stretch>
              <a:fillRect/>
            </a:stretch>
          </p:blipFill>
          <p:spPr>
            <a:xfrm>
              <a:off x="360219" y="1879091"/>
              <a:ext cx="8427418" cy="969683"/>
            </a:xfrm>
            <a:prstGeom prst="rect">
              <a:avLst/>
            </a:prstGeom>
          </p:spPr>
        </p:pic>
        <p:pic>
          <p:nvPicPr>
            <p:cNvPr id="32" name="Elemento grafico 13" descr="Tiro a segno con riempimento a tinta unita">
              <a:extLst>
                <a:ext uri="{FF2B5EF4-FFF2-40B4-BE49-F238E27FC236}">
                  <a16:creationId xmlns:a16="http://schemas.microsoft.com/office/drawing/2014/main" id="{0566B0F0-E2EF-107B-FF34-84AF4018F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981" y="2209800"/>
              <a:ext cx="308264" cy="308264"/>
            </a:xfrm>
            <a:prstGeom prst="rect">
              <a:avLst/>
            </a:prstGeom>
          </p:spPr>
        </p:pic>
        <p:pic>
          <p:nvPicPr>
            <p:cNvPr id="34" name="Elemento grafico 20" descr="Cicli con persone contorno">
              <a:extLst>
                <a:ext uri="{FF2B5EF4-FFF2-40B4-BE49-F238E27FC236}">
                  <a16:creationId xmlns:a16="http://schemas.microsoft.com/office/drawing/2014/main" id="{3BF93C26-73A5-14D9-3389-6D16A5BC27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4388" y="2988836"/>
              <a:ext cx="429492" cy="412174"/>
            </a:xfrm>
            <a:prstGeom prst="rect">
              <a:avLst/>
            </a:prstGeom>
          </p:spPr>
        </p:pic>
        <p:pic>
          <p:nvPicPr>
            <p:cNvPr id="35" name="Elemento grafico 35" descr="Appunti selezionati contorno">
              <a:extLst>
                <a:ext uri="{FF2B5EF4-FFF2-40B4-BE49-F238E27FC236}">
                  <a16:creationId xmlns:a16="http://schemas.microsoft.com/office/drawing/2014/main" id="{5AAE78B7-2C72-AAF1-6D40-86F1DE110D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0050" y="3866104"/>
              <a:ext cx="455469" cy="455469"/>
            </a:xfrm>
            <a:prstGeom prst="rect">
              <a:avLst/>
            </a:prstGeom>
          </p:spPr>
        </p:pic>
        <p:pic>
          <p:nvPicPr>
            <p:cNvPr id="36" name="Elemento grafico 36" descr="Gerarchia con riempimento a tinta unita">
              <a:extLst>
                <a:ext uri="{FF2B5EF4-FFF2-40B4-BE49-F238E27FC236}">
                  <a16:creationId xmlns:a16="http://schemas.microsoft.com/office/drawing/2014/main" id="{E5617C04-BD89-1717-BA67-E983D2D257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6622" y="5099832"/>
              <a:ext cx="429492" cy="420833"/>
            </a:xfrm>
            <a:prstGeom prst="rect">
              <a:avLst/>
            </a:prstGeom>
          </p:spPr>
        </p:pic>
      </p:grpSp>
      <p:sp>
        <p:nvSpPr>
          <p:cNvPr id="6" name="CasellaDiTesto 5">
            <a:extLst>
              <a:ext uri="{FF2B5EF4-FFF2-40B4-BE49-F238E27FC236}">
                <a16:creationId xmlns:a16="http://schemas.microsoft.com/office/drawing/2014/main" id="{E769EB2A-4F44-3029-E0A9-F0FCC292923F}"/>
              </a:ext>
            </a:extLst>
          </p:cNvPr>
          <p:cNvSpPr txBox="1"/>
          <p:nvPr/>
        </p:nvSpPr>
        <p:spPr>
          <a:xfrm>
            <a:off x="2397061" y="1713660"/>
            <a:ext cx="6381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err="1">
                <a:latin typeface="Arial"/>
                <a:cs typeface="Calibri"/>
              </a:rPr>
              <a:t>It</a:t>
            </a:r>
            <a:r>
              <a:rPr lang="it-IT" sz="1200">
                <a:latin typeface="Arial"/>
                <a:cs typeface="Calibri"/>
              </a:rPr>
              <a:t> </a:t>
            </a:r>
            <a:r>
              <a:rPr lang="it-IT" sz="1200" err="1">
                <a:latin typeface="Arial"/>
                <a:cs typeface="Calibri"/>
              </a:rPr>
              <a:t>is</a:t>
            </a:r>
            <a:r>
              <a:rPr lang="it-IT" sz="1200">
                <a:latin typeface="Arial"/>
                <a:cs typeface="Calibri"/>
              </a:rPr>
              <a:t> an </a:t>
            </a:r>
            <a:r>
              <a:rPr lang="it-IT" sz="1200" err="1">
                <a:latin typeface="Arial"/>
                <a:cs typeface="Calibri"/>
              </a:rPr>
              <a:t>undertaking</a:t>
            </a:r>
            <a:r>
              <a:rPr lang="it-IT" sz="1200">
                <a:latin typeface="Arial"/>
                <a:cs typeface="Calibri"/>
              </a:rPr>
              <a:t> to </a:t>
            </a:r>
            <a:r>
              <a:rPr lang="it-IT" sz="1200" err="1">
                <a:latin typeface="Arial"/>
                <a:cs typeface="Calibri"/>
              </a:rPr>
              <a:t>promote</a:t>
            </a:r>
            <a:r>
              <a:rPr lang="it-IT" sz="1200">
                <a:latin typeface="Arial"/>
                <a:cs typeface="Calibri"/>
              </a:rPr>
              <a:t> more inclusive access to </a:t>
            </a:r>
            <a:r>
              <a:rPr lang="it-IT" sz="1200" err="1">
                <a:latin typeface="Arial"/>
                <a:cs typeface="Calibri"/>
              </a:rPr>
              <a:t>regulated</a:t>
            </a:r>
            <a:r>
              <a:rPr lang="it-IT" sz="1200">
                <a:latin typeface="Arial"/>
                <a:cs typeface="Calibri"/>
              </a:rPr>
              <a:t> payments and </a:t>
            </a:r>
            <a:r>
              <a:rPr lang="it-IT" sz="1200" err="1">
                <a:latin typeface="Arial"/>
                <a:cs typeface="Calibri"/>
              </a:rPr>
              <a:t>other</a:t>
            </a:r>
            <a:r>
              <a:rPr lang="it-IT" sz="1200">
                <a:latin typeface="Arial"/>
                <a:cs typeface="Calibri"/>
              </a:rPr>
              <a:t> </a:t>
            </a:r>
            <a:r>
              <a:rPr lang="it-IT" sz="1200" err="1">
                <a:latin typeface="Arial"/>
                <a:cs typeface="Calibri"/>
              </a:rPr>
              <a:t>financial</a:t>
            </a:r>
            <a:r>
              <a:rPr lang="it-IT" sz="1200">
                <a:latin typeface="Arial"/>
                <a:cs typeface="Calibri"/>
              </a:rPr>
              <a:t> services for </a:t>
            </a:r>
            <a:r>
              <a:rPr lang="it-IT" sz="1200" err="1">
                <a:latin typeface="Arial"/>
                <a:cs typeface="Calibri"/>
              </a:rPr>
              <a:t>unbanked</a:t>
            </a:r>
            <a:r>
              <a:rPr lang="it-IT" sz="1200">
                <a:latin typeface="Arial"/>
                <a:cs typeface="Calibri"/>
              </a:rPr>
              <a:t> and </a:t>
            </a:r>
            <a:r>
              <a:rPr lang="it-IT" sz="1200" err="1">
                <a:latin typeface="Arial"/>
                <a:cs typeface="Calibri"/>
              </a:rPr>
              <a:t>underbanked</a:t>
            </a:r>
            <a:r>
              <a:rPr lang="it-IT" sz="1200">
                <a:latin typeface="Arial"/>
                <a:cs typeface="Calibri"/>
              </a:rPr>
              <a:t> communities and </a:t>
            </a:r>
            <a:r>
              <a:rPr lang="it-IT" sz="1200" err="1">
                <a:latin typeface="Arial"/>
                <a:cs typeface="Calibri"/>
              </a:rPr>
              <a:t>socio-economic</a:t>
            </a:r>
            <a:r>
              <a:rPr lang="it-IT" sz="1200">
                <a:latin typeface="Arial"/>
                <a:cs typeface="Calibri"/>
              </a:rPr>
              <a:t> groups </a:t>
            </a:r>
            <a:r>
              <a:rPr lang="it-IT" sz="1200" err="1">
                <a:latin typeface="Arial"/>
                <a:cs typeface="Calibri"/>
              </a:rPr>
              <a:t>within</a:t>
            </a:r>
            <a:r>
              <a:rPr lang="it-IT" sz="1200">
                <a:latin typeface="Arial"/>
                <a:cs typeface="Calibri"/>
              </a:rPr>
              <a:t> the country.</a:t>
            </a:r>
            <a:endParaRPr lang="it-IT" sz="1200">
              <a:latin typeface="Arial"/>
              <a:ea typeface="+mn-lt"/>
              <a:cs typeface="+mn-lt"/>
            </a:endParaRPr>
          </a:p>
        </p:txBody>
      </p:sp>
      <p:sp>
        <p:nvSpPr>
          <p:cNvPr id="9" name="CasellaDiTesto 8">
            <a:extLst>
              <a:ext uri="{FF2B5EF4-FFF2-40B4-BE49-F238E27FC236}">
                <a16:creationId xmlns:a16="http://schemas.microsoft.com/office/drawing/2014/main" id="{04DB5D4E-2742-577C-AE85-37BD0A0D6278}"/>
              </a:ext>
            </a:extLst>
          </p:cNvPr>
          <p:cNvSpPr txBox="1"/>
          <p:nvPr/>
        </p:nvSpPr>
        <p:spPr>
          <a:xfrm>
            <a:off x="2397060" y="2637691"/>
            <a:ext cx="638186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latin typeface="Arial"/>
                <a:cs typeface="Arial"/>
              </a:rPr>
              <a:t>Central Bank of </a:t>
            </a:r>
            <a:r>
              <a:rPr lang="it-IT" sz="1200" err="1">
                <a:latin typeface="Arial"/>
                <a:cs typeface="Arial"/>
              </a:rPr>
              <a:t>bahamas</a:t>
            </a:r>
            <a:r>
              <a:rPr lang="it-IT" sz="1200">
                <a:latin typeface="Arial"/>
                <a:cs typeface="Arial"/>
              </a:rPr>
              <a:t>; OMNI </a:t>
            </a:r>
            <a:r>
              <a:rPr lang="it-IT" sz="1200" err="1">
                <a:latin typeface="Arial"/>
                <a:cs typeface="Arial"/>
              </a:rPr>
              <a:t>financial</a:t>
            </a:r>
            <a:r>
              <a:rPr lang="it-IT" sz="1200">
                <a:latin typeface="Arial"/>
                <a:cs typeface="Arial"/>
              </a:rPr>
              <a:t> services: sun cash, cash n'go, </a:t>
            </a:r>
            <a:r>
              <a:rPr lang="it-IT" sz="1200" err="1">
                <a:latin typeface="Arial"/>
                <a:cs typeface="Arial"/>
              </a:rPr>
              <a:t>moneymaxx</a:t>
            </a:r>
            <a:r>
              <a:rPr lang="it-IT" sz="1200">
                <a:latin typeface="Arial"/>
                <a:cs typeface="Arial"/>
              </a:rPr>
              <a:t>, </a:t>
            </a:r>
            <a:r>
              <a:rPr lang="it-IT" sz="1200" err="1">
                <a:latin typeface="Arial"/>
                <a:cs typeface="Arial"/>
              </a:rPr>
              <a:t>kanoo</a:t>
            </a:r>
            <a:r>
              <a:rPr lang="it-IT" sz="1200">
                <a:latin typeface="Arial"/>
                <a:cs typeface="Arial"/>
              </a:rPr>
              <a:t> </a:t>
            </a:r>
            <a:r>
              <a:rPr lang="it-IT" sz="1200" err="1">
                <a:latin typeface="Arial"/>
                <a:cs typeface="Arial"/>
              </a:rPr>
              <a:t>pays</a:t>
            </a:r>
            <a:r>
              <a:rPr lang="it-IT" sz="1200">
                <a:latin typeface="Arial"/>
                <a:cs typeface="Arial"/>
              </a:rPr>
              <a:t>.</a:t>
            </a:r>
          </a:p>
          <a:p>
            <a:endParaRPr lang="it-IT" sz="1400">
              <a:latin typeface="Arial"/>
              <a:ea typeface="+mn-lt"/>
              <a:cs typeface="+mn-lt"/>
            </a:endParaRPr>
          </a:p>
        </p:txBody>
      </p:sp>
      <p:sp>
        <p:nvSpPr>
          <p:cNvPr id="10" name="CasellaDiTesto 9">
            <a:extLst>
              <a:ext uri="{FF2B5EF4-FFF2-40B4-BE49-F238E27FC236}">
                <a16:creationId xmlns:a16="http://schemas.microsoft.com/office/drawing/2014/main" id="{81D73D6B-475A-9162-BCFA-0E497D1A1020}"/>
              </a:ext>
            </a:extLst>
          </p:cNvPr>
          <p:cNvSpPr txBox="1"/>
          <p:nvPr/>
        </p:nvSpPr>
        <p:spPr>
          <a:xfrm>
            <a:off x="2397060" y="3391508"/>
            <a:ext cx="63818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latin typeface="Arial"/>
                <a:cs typeface="Calibri"/>
              </a:rPr>
              <a:t>The Sand </a:t>
            </a:r>
            <a:r>
              <a:rPr lang="it-IT" sz="1200" err="1">
                <a:latin typeface="Arial"/>
                <a:cs typeface="Calibri"/>
              </a:rPr>
              <a:t>Dollar</a:t>
            </a:r>
            <a:r>
              <a:rPr lang="it-IT" sz="1200">
                <a:latin typeface="Arial"/>
                <a:cs typeface="Calibri"/>
              </a:rPr>
              <a:t> </a:t>
            </a:r>
            <a:r>
              <a:rPr lang="it-IT" sz="1200" err="1">
                <a:latin typeface="Arial"/>
                <a:cs typeface="Calibri"/>
              </a:rPr>
              <a:t>is</a:t>
            </a:r>
            <a:r>
              <a:rPr lang="it-IT" sz="1200">
                <a:latin typeface="Arial"/>
                <a:cs typeface="Calibri"/>
              </a:rPr>
              <a:t> the </a:t>
            </a:r>
            <a:r>
              <a:rPr lang="it-IT" sz="1200" err="1">
                <a:latin typeface="Arial"/>
                <a:cs typeface="Calibri"/>
              </a:rPr>
              <a:t>world's</a:t>
            </a:r>
            <a:r>
              <a:rPr lang="it-IT" sz="1200">
                <a:latin typeface="Arial"/>
                <a:cs typeface="Calibri"/>
              </a:rPr>
              <a:t> </a:t>
            </a:r>
            <a:r>
              <a:rPr lang="it-IT" sz="1200" err="1">
                <a:latin typeface="Arial"/>
                <a:cs typeface="Calibri"/>
              </a:rPr>
              <a:t>most</a:t>
            </a:r>
            <a:r>
              <a:rPr lang="it-IT" sz="1200">
                <a:latin typeface="Arial"/>
                <a:cs typeface="Calibri"/>
              </a:rPr>
              <a:t> </a:t>
            </a:r>
            <a:r>
              <a:rPr lang="it-IT" sz="1200" err="1">
                <a:latin typeface="Arial"/>
                <a:cs typeface="Calibri"/>
              </a:rPr>
              <a:t>advanced</a:t>
            </a:r>
            <a:r>
              <a:rPr lang="it-IT" sz="1200">
                <a:latin typeface="Arial"/>
                <a:cs typeface="Calibri"/>
              </a:rPr>
              <a:t> 'official' </a:t>
            </a:r>
            <a:r>
              <a:rPr lang="it-IT" sz="1200" err="1">
                <a:latin typeface="Arial"/>
                <a:cs typeface="Calibri"/>
              </a:rPr>
              <a:t>digital</a:t>
            </a:r>
            <a:r>
              <a:rPr lang="it-IT" sz="1200">
                <a:latin typeface="Arial"/>
                <a:cs typeface="Calibri"/>
              </a:rPr>
              <a:t> </a:t>
            </a:r>
            <a:r>
              <a:rPr lang="it-IT" sz="1200" err="1">
                <a:latin typeface="Arial"/>
                <a:cs typeface="Calibri"/>
              </a:rPr>
              <a:t>currency</a:t>
            </a:r>
            <a:r>
              <a:rPr lang="it-IT" sz="1200">
                <a:latin typeface="Arial"/>
                <a:cs typeface="Calibri"/>
              </a:rPr>
              <a:t>. The Sand </a:t>
            </a:r>
            <a:r>
              <a:rPr lang="it-IT" sz="1200" err="1">
                <a:latin typeface="Arial"/>
                <a:cs typeface="Calibri"/>
              </a:rPr>
              <a:t>Dollar</a:t>
            </a:r>
            <a:r>
              <a:rPr lang="it-IT" sz="1200">
                <a:latin typeface="Arial"/>
                <a:cs typeface="Calibri"/>
              </a:rPr>
              <a:t> </a:t>
            </a:r>
            <a:r>
              <a:rPr lang="it-IT" sz="1200" err="1">
                <a:latin typeface="Arial"/>
                <a:cs typeface="Calibri"/>
              </a:rPr>
              <a:t>holds</a:t>
            </a:r>
            <a:r>
              <a:rPr lang="it-IT" sz="1200">
                <a:latin typeface="Arial"/>
                <a:cs typeface="Calibri"/>
              </a:rPr>
              <a:t> </a:t>
            </a:r>
            <a:r>
              <a:rPr lang="it-IT" sz="1200" err="1">
                <a:latin typeface="Arial"/>
                <a:cs typeface="Calibri"/>
              </a:rPr>
              <a:t>identical</a:t>
            </a:r>
            <a:r>
              <a:rPr lang="it-IT" sz="1200">
                <a:latin typeface="Arial"/>
                <a:cs typeface="Calibri"/>
              </a:rPr>
              <a:t> </a:t>
            </a:r>
            <a:r>
              <a:rPr lang="it-IT" sz="1200" err="1">
                <a:latin typeface="Arial"/>
                <a:cs typeface="Calibri"/>
              </a:rPr>
              <a:t>legal</a:t>
            </a:r>
            <a:r>
              <a:rPr lang="it-IT" sz="1200">
                <a:latin typeface="Arial"/>
                <a:cs typeface="Calibri"/>
              </a:rPr>
              <a:t> status </a:t>
            </a:r>
            <a:r>
              <a:rPr lang="it-IT" sz="1200" err="1">
                <a:latin typeface="Arial"/>
                <a:cs typeface="Calibri"/>
              </a:rPr>
              <a:t>as</a:t>
            </a:r>
            <a:r>
              <a:rPr lang="it-IT" sz="1200">
                <a:latin typeface="Arial"/>
                <a:cs typeface="Calibri"/>
              </a:rPr>
              <a:t> the standard </a:t>
            </a:r>
            <a:r>
              <a:rPr lang="it-IT" sz="1200" err="1">
                <a:latin typeface="Arial"/>
                <a:cs typeface="Calibri"/>
              </a:rPr>
              <a:t>currency</a:t>
            </a:r>
            <a:r>
              <a:rPr lang="it-IT" sz="1200">
                <a:latin typeface="Arial"/>
                <a:cs typeface="Calibri"/>
              </a:rPr>
              <a:t>, </a:t>
            </a:r>
            <a:r>
              <a:rPr lang="it-IT" sz="1200" err="1">
                <a:latin typeface="Arial"/>
                <a:cs typeface="Calibri"/>
              </a:rPr>
              <a:t>is</a:t>
            </a:r>
            <a:r>
              <a:rPr lang="it-IT" sz="1200">
                <a:latin typeface="Arial"/>
                <a:cs typeface="Calibri"/>
              </a:rPr>
              <a:t> </a:t>
            </a:r>
            <a:r>
              <a:rPr lang="it-IT" sz="1200" err="1">
                <a:latin typeface="Arial"/>
                <a:cs typeface="Calibri"/>
              </a:rPr>
              <a:t>issued</a:t>
            </a:r>
            <a:r>
              <a:rPr lang="it-IT" sz="1200">
                <a:latin typeface="Arial"/>
                <a:cs typeface="Calibri"/>
              </a:rPr>
              <a:t> by </a:t>
            </a:r>
            <a:r>
              <a:rPr lang="it-IT" sz="1200" err="1">
                <a:latin typeface="Arial"/>
                <a:cs typeface="Calibri"/>
              </a:rPr>
              <a:t>authorized</a:t>
            </a:r>
            <a:r>
              <a:rPr lang="it-IT" sz="1200">
                <a:latin typeface="Arial"/>
                <a:cs typeface="Calibri"/>
              </a:rPr>
              <a:t> </a:t>
            </a:r>
            <a:r>
              <a:rPr lang="it-IT" sz="1200" err="1">
                <a:latin typeface="Arial"/>
                <a:cs typeface="Calibri"/>
              </a:rPr>
              <a:t>financial</a:t>
            </a:r>
            <a:r>
              <a:rPr lang="it-IT" sz="1200">
                <a:latin typeface="Arial"/>
                <a:cs typeface="Calibri"/>
              </a:rPr>
              <a:t> institutions, and can be </a:t>
            </a:r>
            <a:r>
              <a:rPr lang="it-IT" sz="1200" err="1">
                <a:latin typeface="Arial"/>
                <a:cs typeface="Calibri"/>
              </a:rPr>
              <a:t>used</a:t>
            </a:r>
            <a:r>
              <a:rPr lang="it-IT" sz="1200">
                <a:latin typeface="Arial"/>
                <a:cs typeface="Calibri"/>
              </a:rPr>
              <a:t> for a </a:t>
            </a:r>
            <a:r>
              <a:rPr lang="it-IT" sz="1200" err="1">
                <a:latin typeface="Arial"/>
                <a:cs typeface="Calibri"/>
              </a:rPr>
              <a:t>variety</a:t>
            </a:r>
            <a:r>
              <a:rPr lang="it-IT" sz="1200">
                <a:latin typeface="Arial"/>
                <a:cs typeface="Calibri"/>
              </a:rPr>
              <a:t> of </a:t>
            </a:r>
            <a:r>
              <a:rPr lang="it-IT" sz="1200" err="1">
                <a:latin typeface="Arial"/>
                <a:cs typeface="Calibri"/>
              </a:rPr>
              <a:t>transactions</a:t>
            </a:r>
            <a:r>
              <a:rPr lang="it-IT" sz="1200">
                <a:latin typeface="Arial"/>
                <a:cs typeface="Calibri"/>
              </a:rPr>
              <a:t>.</a:t>
            </a:r>
            <a:endParaRPr lang="it-IT" sz="1200">
              <a:latin typeface="Arial"/>
            </a:endParaRPr>
          </a:p>
        </p:txBody>
      </p:sp>
      <p:sp>
        <p:nvSpPr>
          <p:cNvPr id="11" name="CasellaDiTesto 10">
            <a:extLst>
              <a:ext uri="{FF2B5EF4-FFF2-40B4-BE49-F238E27FC236}">
                <a16:creationId xmlns:a16="http://schemas.microsoft.com/office/drawing/2014/main" id="{8CBBAA4F-CC37-6394-0321-A7D1BC638A3F}"/>
              </a:ext>
            </a:extLst>
          </p:cNvPr>
          <p:cNvSpPr txBox="1"/>
          <p:nvPr/>
        </p:nvSpPr>
        <p:spPr>
          <a:xfrm>
            <a:off x="2397060" y="4483001"/>
            <a:ext cx="638186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dirty="0">
                <a:latin typeface="Arial"/>
                <a:cs typeface="Calibri"/>
              </a:rPr>
              <a:t>The Sand </a:t>
            </a:r>
            <a:r>
              <a:rPr lang="it-IT" sz="1200" dirty="0" err="1">
                <a:latin typeface="Arial"/>
                <a:cs typeface="Calibri"/>
              </a:rPr>
              <a:t>Dollar</a:t>
            </a:r>
            <a:r>
              <a:rPr lang="it-IT" sz="1200" dirty="0">
                <a:latin typeface="Arial"/>
                <a:cs typeface="Calibri"/>
              </a:rPr>
              <a:t> </a:t>
            </a:r>
            <a:r>
              <a:rPr lang="it-IT" sz="1200" dirty="0" err="1">
                <a:latin typeface="Arial"/>
                <a:cs typeface="Calibri"/>
              </a:rPr>
              <a:t>is</a:t>
            </a:r>
            <a:r>
              <a:rPr lang="it-IT" sz="1200" dirty="0">
                <a:latin typeface="Arial"/>
                <a:cs typeface="Calibri"/>
              </a:rPr>
              <a:t> the </a:t>
            </a:r>
            <a:r>
              <a:rPr lang="it-IT" sz="1200" dirty="0" err="1">
                <a:latin typeface="Arial"/>
                <a:cs typeface="Calibri"/>
              </a:rPr>
              <a:t>digital</a:t>
            </a:r>
            <a:r>
              <a:rPr lang="it-IT" sz="1200" dirty="0">
                <a:latin typeface="Arial"/>
                <a:cs typeface="Calibri"/>
              </a:rPr>
              <a:t> </a:t>
            </a:r>
            <a:r>
              <a:rPr lang="it-IT" sz="1200" dirty="0" err="1">
                <a:latin typeface="Arial"/>
                <a:cs typeface="Calibri"/>
              </a:rPr>
              <a:t>version</a:t>
            </a:r>
            <a:r>
              <a:rPr lang="it-IT" sz="1200" dirty="0">
                <a:latin typeface="Arial"/>
                <a:cs typeface="Calibri"/>
              </a:rPr>
              <a:t> of the </a:t>
            </a:r>
            <a:r>
              <a:rPr lang="it-IT" sz="1200" dirty="0" err="1">
                <a:latin typeface="Arial"/>
                <a:cs typeface="Calibri"/>
              </a:rPr>
              <a:t>Bahamian</a:t>
            </a:r>
            <a:r>
              <a:rPr lang="it-IT" sz="1200" dirty="0">
                <a:latin typeface="Arial"/>
                <a:cs typeface="Calibri"/>
              </a:rPr>
              <a:t> </a:t>
            </a:r>
            <a:r>
              <a:rPr lang="it-IT" sz="1200" dirty="0" err="1">
                <a:latin typeface="Arial"/>
                <a:cs typeface="Calibri"/>
              </a:rPr>
              <a:t>dollar</a:t>
            </a:r>
            <a:r>
              <a:rPr lang="it-IT" sz="1200" dirty="0">
                <a:latin typeface="Arial"/>
                <a:cs typeface="Calibri"/>
              </a:rPr>
              <a:t> (B$). </a:t>
            </a:r>
            <a:r>
              <a:rPr lang="it-IT" sz="1200" dirty="0" err="1">
                <a:latin typeface="Arial"/>
                <a:cs typeface="Calibri"/>
              </a:rPr>
              <a:t>It</a:t>
            </a:r>
            <a:r>
              <a:rPr lang="it-IT" sz="1200" dirty="0">
                <a:latin typeface="Arial"/>
                <a:cs typeface="Calibri"/>
              </a:rPr>
              <a:t> </a:t>
            </a:r>
            <a:r>
              <a:rPr lang="it-IT" sz="1200" dirty="0" err="1">
                <a:latin typeface="Arial"/>
                <a:cs typeface="Calibri"/>
              </a:rPr>
              <a:t>is</a:t>
            </a:r>
            <a:r>
              <a:rPr lang="it-IT" sz="1200" dirty="0">
                <a:latin typeface="Arial"/>
                <a:cs typeface="Calibri"/>
              </a:rPr>
              <a:t> </a:t>
            </a:r>
            <a:r>
              <a:rPr lang="it-IT" sz="1200" dirty="0" err="1">
                <a:latin typeface="Arial"/>
                <a:cs typeface="Calibri"/>
              </a:rPr>
              <a:t>available</a:t>
            </a:r>
            <a:r>
              <a:rPr lang="it-IT" sz="1200" dirty="0">
                <a:latin typeface="Arial"/>
                <a:cs typeface="Calibri"/>
              </a:rPr>
              <a:t> for </a:t>
            </a:r>
            <a:r>
              <a:rPr lang="it-IT" sz="1200" dirty="0" err="1">
                <a:latin typeface="Arial"/>
                <a:cs typeface="Calibri"/>
              </a:rPr>
              <a:t>both</a:t>
            </a:r>
            <a:r>
              <a:rPr lang="it-IT" sz="1200" dirty="0">
                <a:latin typeface="Arial"/>
                <a:cs typeface="Calibri"/>
              </a:rPr>
              <a:t> </a:t>
            </a:r>
            <a:r>
              <a:rPr lang="it-IT" sz="1200" dirty="0" err="1">
                <a:latin typeface="Arial"/>
                <a:cs typeface="Calibri"/>
              </a:rPr>
              <a:t>wholesale</a:t>
            </a:r>
            <a:r>
              <a:rPr lang="it-IT" sz="1200" dirty="0">
                <a:latin typeface="Arial"/>
                <a:cs typeface="Calibri"/>
              </a:rPr>
              <a:t> and retail </a:t>
            </a:r>
            <a:r>
              <a:rPr lang="it-IT" sz="1200" dirty="0" err="1">
                <a:latin typeface="Arial"/>
                <a:cs typeface="Calibri"/>
              </a:rPr>
              <a:t>applications</a:t>
            </a:r>
            <a:r>
              <a:rPr lang="it-IT" sz="1200" dirty="0">
                <a:latin typeface="Arial"/>
                <a:cs typeface="Calibri"/>
              </a:rPr>
              <a:t>. The </a:t>
            </a:r>
            <a:r>
              <a:rPr lang="it-IT" sz="1200" dirty="0" err="1">
                <a:latin typeface="Arial"/>
                <a:cs typeface="Calibri"/>
              </a:rPr>
              <a:t>wholesale</a:t>
            </a:r>
            <a:r>
              <a:rPr lang="it-IT" sz="1200" dirty="0">
                <a:latin typeface="Arial"/>
                <a:cs typeface="Calibri"/>
              </a:rPr>
              <a:t> </a:t>
            </a:r>
            <a:r>
              <a:rPr lang="it-IT" sz="1200" dirty="0" err="1">
                <a:latin typeface="Arial"/>
                <a:cs typeface="Calibri"/>
              </a:rPr>
              <a:t>application</a:t>
            </a:r>
            <a:r>
              <a:rPr lang="it-IT" sz="1200" dirty="0">
                <a:latin typeface="Arial"/>
                <a:cs typeface="Calibri"/>
              </a:rPr>
              <a:t> </a:t>
            </a:r>
            <a:r>
              <a:rPr lang="it-IT" sz="1200" dirty="0" err="1">
                <a:latin typeface="Arial"/>
                <a:cs typeface="Calibri"/>
              </a:rPr>
              <a:t>would</a:t>
            </a:r>
            <a:r>
              <a:rPr lang="it-IT" sz="1200" dirty="0">
                <a:latin typeface="Arial"/>
                <a:cs typeface="Calibri"/>
              </a:rPr>
              <a:t> </a:t>
            </a:r>
            <a:r>
              <a:rPr lang="it-IT" sz="1200" dirty="0" err="1">
                <a:latin typeface="Arial"/>
                <a:cs typeface="Calibri"/>
              </a:rPr>
              <a:t>ordinarily</a:t>
            </a:r>
            <a:r>
              <a:rPr lang="it-IT" sz="1200" dirty="0">
                <a:latin typeface="Arial"/>
                <a:cs typeface="Calibri"/>
              </a:rPr>
              <a:t> </a:t>
            </a:r>
            <a:r>
              <a:rPr lang="it-IT" sz="1200" dirty="0" err="1">
                <a:latin typeface="Arial"/>
                <a:cs typeface="Calibri"/>
              </a:rPr>
              <a:t>restrict</a:t>
            </a:r>
            <a:r>
              <a:rPr lang="it-IT" sz="1200" dirty="0">
                <a:latin typeface="Arial"/>
                <a:cs typeface="Calibri"/>
              </a:rPr>
              <a:t> </a:t>
            </a:r>
            <a:r>
              <a:rPr lang="it-IT" sz="1200" dirty="0" err="1">
                <a:latin typeface="Arial"/>
                <a:cs typeface="Calibri"/>
              </a:rPr>
              <a:t>usage</a:t>
            </a:r>
            <a:r>
              <a:rPr lang="it-IT" sz="1200" dirty="0">
                <a:latin typeface="Arial"/>
                <a:cs typeface="Calibri"/>
              </a:rPr>
              <a:t> to payments </a:t>
            </a:r>
            <a:r>
              <a:rPr lang="it-IT" sz="1200" dirty="0" err="1">
                <a:latin typeface="Arial"/>
                <a:cs typeface="Calibri"/>
              </a:rPr>
              <a:t>settlements</a:t>
            </a:r>
            <a:r>
              <a:rPr lang="it-IT" sz="1200" dirty="0">
                <a:latin typeface="Arial"/>
                <a:cs typeface="Calibri"/>
              </a:rPr>
              <a:t> </a:t>
            </a:r>
            <a:r>
              <a:rPr lang="it-IT" sz="1200" dirty="0" err="1">
                <a:latin typeface="Arial"/>
                <a:cs typeface="Calibri"/>
              </a:rPr>
              <a:t>at</a:t>
            </a:r>
            <a:r>
              <a:rPr lang="it-IT" sz="1200" dirty="0">
                <a:latin typeface="Arial"/>
                <a:cs typeface="Calibri"/>
              </a:rPr>
              <a:t> the inter-bank </a:t>
            </a:r>
            <a:r>
              <a:rPr lang="it-IT" sz="1200" dirty="0" err="1">
                <a:latin typeface="Arial"/>
                <a:cs typeface="Calibri"/>
              </a:rPr>
              <a:t>level</a:t>
            </a:r>
            <a:r>
              <a:rPr lang="it-IT" sz="1200" dirty="0">
                <a:latin typeface="Arial"/>
                <a:cs typeface="Calibri"/>
              </a:rPr>
              <a:t>, </a:t>
            </a:r>
            <a:r>
              <a:rPr lang="it-IT" sz="1200" dirty="0" err="1">
                <a:latin typeface="Arial"/>
                <a:cs typeface="Calibri"/>
              </a:rPr>
              <a:t>akin</a:t>
            </a:r>
            <a:r>
              <a:rPr lang="it-IT" sz="1200" dirty="0">
                <a:latin typeface="Arial"/>
                <a:cs typeface="Calibri"/>
              </a:rPr>
              <a:t> to clearing house </a:t>
            </a:r>
            <a:r>
              <a:rPr lang="it-IT" sz="1200" dirty="0" err="1">
                <a:latin typeface="Arial"/>
                <a:cs typeface="Calibri"/>
              </a:rPr>
              <a:t>transactions</a:t>
            </a:r>
            <a:r>
              <a:rPr lang="it-IT" sz="1200" dirty="0">
                <a:latin typeface="Arial"/>
                <a:cs typeface="Calibri"/>
              </a:rPr>
              <a:t>. The </a:t>
            </a:r>
            <a:r>
              <a:rPr lang="it-IT" sz="1200" dirty="0" err="1">
                <a:latin typeface="Arial"/>
                <a:cs typeface="Calibri"/>
              </a:rPr>
              <a:t>proposed</a:t>
            </a:r>
            <a:r>
              <a:rPr lang="it-IT" sz="1200" dirty="0">
                <a:latin typeface="Arial"/>
                <a:cs typeface="Calibri"/>
              </a:rPr>
              <a:t> retail </a:t>
            </a:r>
            <a:r>
              <a:rPr lang="it-IT" sz="1200" dirty="0" err="1">
                <a:latin typeface="Arial"/>
                <a:cs typeface="Calibri"/>
              </a:rPr>
              <a:t>application</a:t>
            </a:r>
            <a:r>
              <a:rPr lang="it-IT" sz="1200" dirty="0">
                <a:latin typeface="Arial"/>
                <a:cs typeface="Calibri"/>
              </a:rPr>
              <a:t> </a:t>
            </a:r>
            <a:r>
              <a:rPr lang="it-IT" sz="1200" dirty="0" err="1">
                <a:latin typeface="Arial"/>
                <a:cs typeface="Calibri"/>
              </a:rPr>
              <a:t>would</a:t>
            </a:r>
            <a:r>
              <a:rPr lang="it-IT" sz="1200" dirty="0">
                <a:latin typeface="Arial"/>
                <a:cs typeface="Calibri"/>
              </a:rPr>
              <a:t> </a:t>
            </a:r>
            <a:r>
              <a:rPr lang="it-IT" sz="1200" dirty="0" err="1">
                <a:latin typeface="Arial"/>
                <a:cs typeface="Calibri"/>
              </a:rPr>
              <a:t>also</a:t>
            </a:r>
            <a:r>
              <a:rPr lang="it-IT" sz="1200" dirty="0">
                <a:latin typeface="Arial"/>
                <a:cs typeface="Calibri"/>
              </a:rPr>
              <a:t> </a:t>
            </a:r>
            <a:r>
              <a:rPr lang="it-IT" sz="1200" dirty="0" err="1">
                <a:latin typeface="Arial"/>
                <a:cs typeface="Calibri"/>
              </a:rPr>
              <a:t>allow</a:t>
            </a:r>
            <a:r>
              <a:rPr lang="it-IT" sz="1200" dirty="0">
                <a:latin typeface="Arial"/>
                <a:cs typeface="Calibri"/>
              </a:rPr>
              <a:t> the general public to make and </a:t>
            </a:r>
            <a:r>
              <a:rPr lang="it-IT" sz="1200" dirty="0" err="1">
                <a:latin typeface="Arial"/>
                <a:cs typeface="Calibri"/>
              </a:rPr>
              <a:t>receive</a:t>
            </a:r>
            <a:r>
              <a:rPr lang="it-IT" sz="1200" dirty="0">
                <a:latin typeface="Arial"/>
                <a:cs typeface="Calibri"/>
              </a:rPr>
              <a:t> </a:t>
            </a:r>
            <a:r>
              <a:rPr lang="it-IT" sz="1200" dirty="0" err="1">
                <a:latin typeface="Arial"/>
                <a:cs typeface="Calibri"/>
              </a:rPr>
              <a:t>digital</a:t>
            </a:r>
            <a:r>
              <a:rPr lang="it-IT" sz="1200" dirty="0">
                <a:latin typeface="Arial"/>
                <a:cs typeface="Calibri"/>
              </a:rPr>
              <a:t> payments.</a:t>
            </a:r>
            <a:endParaRPr lang="it-IT" sz="1200" dirty="0">
              <a:latin typeface="Arial"/>
              <a:cs typeface="Arial"/>
            </a:endParaRPr>
          </a:p>
        </p:txBody>
      </p:sp>
      <p:pic>
        <p:nvPicPr>
          <p:cNvPr id="12" name="Immagine 12" descr="Immagine che contiene testo, bigliettodavisita, grafica vettoriale&#10;&#10;Descrizione generata automaticamente">
            <a:extLst>
              <a:ext uri="{FF2B5EF4-FFF2-40B4-BE49-F238E27FC236}">
                <a16:creationId xmlns:a16="http://schemas.microsoft.com/office/drawing/2014/main" id="{47363364-6CEF-EA09-3929-A5201FB5BBEB}"/>
              </a:ext>
            </a:extLst>
          </p:cNvPr>
          <p:cNvPicPr>
            <a:picLocks noChangeAspect="1"/>
          </p:cNvPicPr>
          <p:nvPr/>
        </p:nvPicPr>
        <p:blipFill>
          <a:blip r:embed="rId11"/>
          <a:stretch>
            <a:fillRect/>
          </a:stretch>
        </p:blipFill>
        <p:spPr>
          <a:xfrm>
            <a:off x="6533041" y="435731"/>
            <a:ext cx="1179095" cy="603430"/>
          </a:xfrm>
          <a:prstGeom prst="rect">
            <a:avLst/>
          </a:prstGeom>
        </p:spPr>
      </p:pic>
      <p:sp>
        <p:nvSpPr>
          <p:cNvPr id="8" name="TextBox 7">
            <a:extLst>
              <a:ext uri="{FF2B5EF4-FFF2-40B4-BE49-F238E27FC236}">
                <a16:creationId xmlns:a16="http://schemas.microsoft.com/office/drawing/2014/main" id="{5F5DB069-9A6E-02DA-A830-154007C58F44}"/>
              </a:ext>
            </a:extLst>
          </p:cNvPr>
          <p:cNvSpPr txBox="1"/>
          <p:nvPr/>
        </p:nvSpPr>
        <p:spPr>
          <a:xfrm>
            <a:off x="865455" y="2638151"/>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Stakeholders </a:t>
            </a:r>
            <a:endParaRPr lang="en-US" b="1">
              <a:solidFill>
                <a:srgbClr val="1E617A"/>
              </a:solidFill>
              <a:latin typeface="Arial"/>
              <a:ea typeface="+mn-lt"/>
              <a:cs typeface="Arial"/>
            </a:endParaRPr>
          </a:p>
          <a:p>
            <a:r>
              <a:rPr lang="en-US" sz="1400" b="1">
                <a:solidFill>
                  <a:srgbClr val="1E617A"/>
                </a:solidFill>
                <a:latin typeface="Arial"/>
                <a:ea typeface="+mn-lt"/>
                <a:cs typeface="+mn-lt"/>
              </a:rPr>
              <a:t>involved</a:t>
            </a:r>
            <a:endParaRPr lang="en-US" b="1">
              <a:solidFill>
                <a:srgbClr val="1E617A"/>
              </a:solidFill>
              <a:latin typeface="Arial"/>
              <a:cs typeface="Arial"/>
            </a:endParaRPr>
          </a:p>
        </p:txBody>
      </p:sp>
      <p:sp>
        <p:nvSpPr>
          <p:cNvPr id="13" name="TextBox 12">
            <a:extLst>
              <a:ext uri="{FF2B5EF4-FFF2-40B4-BE49-F238E27FC236}">
                <a16:creationId xmlns:a16="http://schemas.microsoft.com/office/drawing/2014/main" id="{948B1595-6F92-8C3B-04F1-C40BD6178809}"/>
              </a:ext>
            </a:extLst>
          </p:cNvPr>
          <p:cNvSpPr txBox="1"/>
          <p:nvPr/>
        </p:nvSpPr>
        <p:spPr>
          <a:xfrm>
            <a:off x="865455" y="1880130"/>
            <a:ext cx="14205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Objectives</a:t>
            </a:r>
            <a:endParaRPr lang="en-US"/>
          </a:p>
        </p:txBody>
      </p:sp>
      <p:sp>
        <p:nvSpPr>
          <p:cNvPr id="14" name="TextBox 13">
            <a:extLst>
              <a:ext uri="{FF2B5EF4-FFF2-40B4-BE49-F238E27FC236}">
                <a16:creationId xmlns:a16="http://schemas.microsoft.com/office/drawing/2014/main" id="{B60A78A1-9991-CF25-8FB0-50287DBDA743}"/>
              </a:ext>
            </a:extLst>
          </p:cNvPr>
          <p:cNvSpPr txBox="1"/>
          <p:nvPr/>
        </p:nvSpPr>
        <p:spPr>
          <a:xfrm>
            <a:off x="865455" y="3545388"/>
            <a:ext cx="1420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Development</a:t>
            </a:r>
            <a:endParaRPr lang="en-US">
              <a:solidFill>
                <a:srgbClr val="000000"/>
              </a:solidFill>
              <a:latin typeface="Calibri" panose="020F0502020204030204"/>
              <a:ea typeface="+mn-lt"/>
              <a:cs typeface="+mn-lt"/>
            </a:endParaRPr>
          </a:p>
          <a:p>
            <a:r>
              <a:rPr lang="en-US" sz="1400" b="1">
                <a:solidFill>
                  <a:srgbClr val="1E617A"/>
                </a:solidFill>
                <a:latin typeface="Arial"/>
                <a:cs typeface="Calibri"/>
              </a:rPr>
              <a:t>stage</a:t>
            </a:r>
          </a:p>
        </p:txBody>
      </p:sp>
      <p:sp>
        <p:nvSpPr>
          <p:cNvPr id="15" name="TextBox 14">
            <a:extLst>
              <a:ext uri="{FF2B5EF4-FFF2-40B4-BE49-F238E27FC236}">
                <a16:creationId xmlns:a16="http://schemas.microsoft.com/office/drawing/2014/main" id="{CCEE086A-5504-C8C0-0501-7E3FD99C56F6}"/>
              </a:ext>
            </a:extLst>
          </p:cNvPr>
          <p:cNvSpPr txBox="1"/>
          <p:nvPr/>
        </p:nvSpPr>
        <p:spPr>
          <a:xfrm>
            <a:off x="865455" y="4834621"/>
            <a:ext cx="14205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E617A"/>
                </a:solidFill>
                <a:latin typeface="Arial"/>
                <a:ea typeface="+mn-lt"/>
                <a:cs typeface="+mn-lt"/>
              </a:rPr>
              <a:t>Structure</a:t>
            </a:r>
            <a:endParaRPr lang="en-US" sz="1400" b="1">
              <a:solidFill>
                <a:srgbClr val="1E617A"/>
              </a:solidFill>
              <a:latin typeface="Arial"/>
              <a:cs typeface="Calibri"/>
            </a:endParaRPr>
          </a:p>
        </p:txBody>
      </p:sp>
    </p:spTree>
    <p:extLst>
      <p:ext uri="{BB962C8B-B14F-4D97-AF65-F5344CB8AC3E}">
        <p14:creationId xmlns:p14="http://schemas.microsoft.com/office/powerpoint/2010/main" val="2472370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ATIONID" val="aab47d78-888e-4a09-bb2f-d7c4326bbcb0"/>
</p:tagLst>
</file>

<file path=ppt/theme/theme1.xml><?xml version="1.0" encoding="utf-8"?>
<a:theme xmlns:a="http://schemas.openxmlformats.org/drawingml/2006/main" name="office theme">
  <a:themeElements>
    <a:clrScheme name="Personalizzati 3">
      <a:dk1>
        <a:srgbClr val="304590"/>
      </a:dk1>
      <a:lt1>
        <a:srgbClr val="000000"/>
      </a:lt1>
      <a:dk2>
        <a:srgbClr val="FFFFFF"/>
      </a:dk2>
      <a:lt2>
        <a:srgbClr val="89CEE6"/>
      </a:lt2>
      <a:accent1>
        <a:srgbClr val="FFFFFF"/>
      </a:accent1>
      <a:accent2>
        <a:srgbClr val="DBEDDF"/>
      </a:accent2>
      <a:accent3>
        <a:srgbClr val="45AC50"/>
      </a:accent3>
      <a:accent4>
        <a:srgbClr val="1E617A"/>
      </a:accent4>
      <a:accent5>
        <a:srgbClr val="7F7F7F"/>
      </a:accent5>
      <a:accent6>
        <a:srgbClr val="000000"/>
      </a:accent6>
      <a:hlink>
        <a:srgbClr val="BBB8B8"/>
      </a:hlink>
      <a:folHlink>
        <a:srgbClr val="C490A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ABDD67738F27484E8B97D8DC50181F04" ma:contentTypeVersion="3" ma:contentTypeDescription="Creare un nuovo documento." ma:contentTypeScope="" ma:versionID="bcf3f01c678ac356dd2604e7d0aed657">
  <xsd:schema xmlns:xsd="http://www.w3.org/2001/XMLSchema" xmlns:xs="http://www.w3.org/2001/XMLSchema" xmlns:p="http://schemas.microsoft.com/office/2006/metadata/properties" xmlns:ns2="663c303f-a9ef-4212-b4a3-b70aaa29dbdf" targetNamespace="http://schemas.microsoft.com/office/2006/metadata/properties" ma:root="true" ma:fieldsID="8339d6684ec514873baa15cb92c2f05a" ns2:_="">
    <xsd:import namespace="663c303f-a9ef-4212-b4a3-b70aaa29dbdf"/>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c303f-a9ef-4212-b4a3-b70aaa29db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1 6 " ? > < A r r a y O f P r o b l e m   x m l n s : x s d = " h t t p : / / w w w . w 3 . o r g / 2 0 0 1 / X M L S c h e m a "   x m l n s : x s i = " h t t p : / / w w w . w 3 . o r g / 2 0 0 1 / X M L S c h e m a - i n s t a n c e " / > 
</file>

<file path=customXml/itemProps1.xml><?xml version="1.0" encoding="utf-8"?>
<ds:datastoreItem xmlns:ds="http://schemas.openxmlformats.org/officeDocument/2006/customXml" ds:itemID="{1E1155E3-F01B-430F-9DF5-91C7558C7EC5}">
  <ds:schemaRefs>
    <ds:schemaRef ds:uri="http://schemas.microsoft.com/sharepoint/v3/contenttype/forms"/>
  </ds:schemaRefs>
</ds:datastoreItem>
</file>

<file path=customXml/itemProps2.xml><?xml version="1.0" encoding="utf-8"?>
<ds:datastoreItem xmlns:ds="http://schemas.openxmlformats.org/officeDocument/2006/customXml" ds:itemID="{69571D9E-7261-40C2-A0C5-1A5BA77589DB}">
  <ds:schemaRefs>
    <ds:schemaRef ds:uri="663c303f-a9ef-4212-b4a3-b70aaa29db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93A4D316-F2D7-4320-BC7B-78BD3C851082}">
  <ds:schemaRefs>
    <ds:schemaRef ds:uri="663c303f-a9ef-4212-b4a3-b70aaa29db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7D3386BE-8EA7-4B8D-B06A-AF182705D0A5}">
  <ds:schemaRef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JEME</Template>
  <Application>Microsoft Office PowerPoint</Application>
  <PresentationFormat>Presentazione su schermo (4:3)</PresentationFormat>
  <Slides>14</Slides>
  <Notes>0</Notes>
  <HiddenSlides>0</HiddenSlide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office theme</vt:lpstr>
      <vt:lpstr>Presentazione standard di PowerPoint</vt:lpstr>
      <vt:lpstr>Introduction</vt:lpstr>
      <vt:lpstr>What are CBDCs?</vt:lpstr>
      <vt:lpstr>What are CBDCs? - Features</vt:lpstr>
      <vt:lpstr>Benefits of CBDCs</vt:lpstr>
      <vt:lpstr>Potential threats </vt:lpstr>
      <vt:lpstr>Monetary and fiscal policy</vt:lpstr>
      <vt:lpstr>5. International comparison</vt:lpstr>
      <vt:lpstr>International comparison – The Bahamas</vt:lpstr>
      <vt:lpstr>International comparison – China</vt:lpstr>
      <vt:lpstr>International comparison – Europe</vt:lpstr>
      <vt:lpstr>International comparison – USA</vt:lpstr>
      <vt:lpstr>Authors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Alessandro Paladino</dc:creator>
  <cp:revision>18</cp:revision>
  <dcterms:created xsi:type="dcterms:W3CDTF">2021-03-06T15:40:31Z</dcterms:created>
  <dcterms:modified xsi:type="dcterms:W3CDTF">2023-01-11T09:42:19Z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0x010100ABDD67738F27484E8B97D8DC50181F04</vt:lpwstr>
  </property>
</Properties>
</file>